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media/image22.jpg" ContentType="image/jp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86" r:id="rId3"/>
    <p:sldId id="263" r:id="rId4"/>
    <p:sldId id="285" r:id="rId5"/>
    <p:sldId id="284" r:id="rId6"/>
    <p:sldId id="283" r:id="rId7"/>
    <p:sldId id="298" r:id="rId8"/>
    <p:sldId id="295" r:id="rId9"/>
    <p:sldId id="296" r:id="rId10"/>
    <p:sldId id="259" r:id="rId11"/>
    <p:sldId id="290" r:id="rId12"/>
    <p:sldId id="288" r:id="rId13"/>
    <p:sldId id="299" r:id="rId14"/>
    <p:sldId id="300" r:id="rId15"/>
    <p:sldId id="301" r:id="rId16"/>
    <p:sldId id="303" r:id="rId17"/>
    <p:sldId id="297" r:id="rId18"/>
    <p:sldId id="279" r:id="rId1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7D"/>
    <a:srgbClr val="0275BE"/>
    <a:srgbClr val="1642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8"/>
    <p:restoredTop sz="94830"/>
  </p:normalViewPr>
  <p:slideViewPr>
    <p:cSldViewPr snapToGrid="0">
      <p:cViewPr>
        <p:scale>
          <a:sx n="120" d="100"/>
          <a:sy n="120" d="100"/>
        </p:scale>
        <p:origin x="88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0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LUIS\Luis%20de%20Leon%20CF\.Analisis\Domi%20por%20cosechas%20(nuevo).xlsb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6373665137517"/>
          <c:y val="2.1847421876067436E-2"/>
          <c:w val="0.88461538461538458"/>
          <c:h val="0.76546296296296301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Hoja1!$A$1:$A$20</c:f>
              <c:numCache>
                <c:formatCode>mmm\-yy</c:formatCode>
                <c:ptCount val="20"/>
                <c:pt idx="0">
                  <c:v>44562</c:v>
                </c:pt>
                <c:pt idx="1">
                  <c:v>44621</c:v>
                </c:pt>
                <c:pt idx="2">
                  <c:v>44682</c:v>
                </c:pt>
                <c:pt idx="3">
                  <c:v>44743</c:v>
                </c:pt>
                <c:pt idx="4">
                  <c:v>44805</c:v>
                </c:pt>
                <c:pt idx="5">
                  <c:v>44866</c:v>
                </c:pt>
                <c:pt idx="6">
                  <c:v>44927</c:v>
                </c:pt>
                <c:pt idx="7">
                  <c:v>44986</c:v>
                </c:pt>
                <c:pt idx="8">
                  <c:v>45047</c:v>
                </c:pt>
                <c:pt idx="9">
                  <c:v>45108</c:v>
                </c:pt>
                <c:pt idx="10">
                  <c:v>45170</c:v>
                </c:pt>
                <c:pt idx="11">
                  <c:v>45231</c:v>
                </c:pt>
                <c:pt idx="12">
                  <c:v>45292</c:v>
                </c:pt>
                <c:pt idx="13">
                  <c:v>45352</c:v>
                </c:pt>
                <c:pt idx="14">
                  <c:v>45413</c:v>
                </c:pt>
                <c:pt idx="15">
                  <c:v>45474</c:v>
                </c:pt>
                <c:pt idx="16">
                  <c:v>45536</c:v>
                </c:pt>
                <c:pt idx="17">
                  <c:v>45597</c:v>
                </c:pt>
                <c:pt idx="18">
                  <c:v>45658</c:v>
                </c:pt>
                <c:pt idx="19">
                  <c:v>45717</c:v>
                </c:pt>
              </c:numCache>
            </c:numRef>
          </c:cat>
          <c:val>
            <c:numRef>
              <c:f>Hoja1!$B$1:$B$20</c:f>
              <c:numCache>
                <c:formatCode>0%</c:formatCode>
                <c:ptCount val="20"/>
                <c:pt idx="0">
                  <c:v>0.69199999999999995</c:v>
                </c:pt>
                <c:pt idx="1">
                  <c:v>0.69299999999999995</c:v>
                </c:pt>
                <c:pt idx="2">
                  <c:v>0.69399999999999995</c:v>
                </c:pt>
                <c:pt idx="3">
                  <c:v>0.69350000000000001</c:v>
                </c:pt>
                <c:pt idx="4">
                  <c:v>0.69450000000000001</c:v>
                </c:pt>
                <c:pt idx="5">
                  <c:v>0.69499999999999995</c:v>
                </c:pt>
                <c:pt idx="6">
                  <c:v>0.69399999999999995</c:v>
                </c:pt>
                <c:pt idx="7">
                  <c:v>0.69550000000000001</c:v>
                </c:pt>
                <c:pt idx="8">
                  <c:v>0.69550000000000001</c:v>
                </c:pt>
                <c:pt idx="9">
                  <c:v>0.69799999999999995</c:v>
                </c:pt>
                <c:pt idx="10">
                  <c:v>0.70099999999999996</c:v>
                </c:pt>
                <c:pt idx="11">
                  <c:v>0.70299999999999996</c:v>
                </c:pt>
                <c:pt idx="12">
                  <c:v>0.72399999999999998</c:v>
                </c:pt>
                <c:pt idx="13">
                  <c:v>0.72419999999999995</c:v>
                </c:pt>
                <c:pt idx="14">
                  <c:v>0.72599999999999998</c:v>
                </c:pt>
                <c:pt idx="15">
                  <c:v>0.72799999999999998</c:v>
                </c:pt>
                <c:pt idx="16">
                  <c:v>0.72900000000000009</c:v>
                </c:pt>
                <c:pt idx="17">
                  <c:v>0.72850000000000004</c:v>
                </c:pt>
                <c:pt idx="18">
                  <c:v>0.72099999999999997</c:v>
                </c:pt>
                <c:pt idx="19">
                  <c:v>0.72499999999999998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35-8347-A520-F63505D962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8778864"/>
        <c:axId val="885920672"/>
      </c:lineChart>
      <c:dateAx>
        <c:axId val="268778864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885920672"/>
        <c:crosses val="autoZero"/>
        <c:auto val="1"/>
        <c:lblOffset val="100"/>
        <c:baseTimeUnit val="months"/>
      </c:dateAx>
      <c:valAx>
        <c:axId val="885920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68778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dirty="0"/>
              <a:t>Efectividad 2do pago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Mensual!$AE$18:$AE$19</c:f>
              <c:strCache>
                <c:ptCount val="2"/>
                <c:pt idx="0">
                  <c:v>2do Pago</c:v>
                </c:pt>
                <c:pt idx="1">
                  <c:v>62.5%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Mensual!$A$20:$A$81</c:f>
              <c:numCache>
                <c:formatCode>mmm\-yy</c:formatCode>
                <c:ptCount val="62"/>
                <c:pt idx="0">
                  <c:v>43890</c:v>
                </c:pt>
                <c:pt idx="1">
                  <c:v>43921</c:v>
                </c:pt>
                <c:pt idx="2">
                  <c:v>43951</c:v>
                </c:pt>
                <c:pt idx="3">
                  <c:v>43982</c:v>
                </c:pt>
                <c:pt idx="4">
                  <c:v>44012</c:v>
                </c:pt>
                <c:pt idx="5">
                  <c:v>44043</c:v>
                </c:pt>
                <c:pt idx="6">
                  <c:v>44074</c:v>
                </c:pt>
                <c:pt idx="7">
                  <c:v>44104</c:v>
                </c:pt>
                <c:pt idx="8">
                  <c:v>44135</c:v>
                </c:pt>
                <c:pt idx="9">
                  <c:v>44165</c:v>
                </c:pt>
                <c:pt idx="10">
                  <c:v>44196</c:v>
                </c:pt>
                <c:pt idx="11">
                  <c:v>44227</c:v>
                </c:pt>
                <c:pt idx="12">
                  <c:v>44255</c:v>
                </c:pt>
                <c:pt idx="13">
                  <c:v>44286</c:v>
                </c:pt>
                <c:pt idx="14">
                  <c:v>44316</c:v>
                </c:pt>
                <c:pt idx="15">
                  <c:v>44347</c:v>
                </c:pt>
                <c:pt idx="16">
                  <c:v>44377</c:v>
                </c:pt>
                <c:pt idx="17">
                  <c:v>44408</c:v>
                </c:pt>
                <c:pt idx="18">
                  <c:v>44439</c:v>
                </c:pt>
                <c:pt idx="19">
                  <c:v>44469</c:v>
                </c:pt>
                <c:pt idx="20">
                  <c:v>44500</c:v>
                </c:pt>
                <c:pt idx="21">
                  <c:v>44530</c:v>
                </c:pt>
                <c:pt idx="22">
                  <c:v>44561</c:v>
                </c:pt>
                <c:pt idx="23">
                  <c:v>44592</c:v>
                </c:pt>
                <c:pt idx="24">
                  <c:v>44620</c:v>
                </c:pt>
                <c:pt idx="25">
                  <c:v>44651</c:v>
                </c:pt>
                <c:pt idx="26">
                  <c:v>44681</c:v>
                </c:pt>
                <c:pt idx="27">
                  <c:v>44712</c:v>
                </c:pt>
                <c:pt idx="28">
                  <c:v>44742</c:v>
                </c:pt>
                <c:pt idx="29">
                  <c:v>44773</c:v>
                </c:pt>
                <c:pt idx="30">
                  <c:v>44804</c:v>
                </c:pt>
                <c:pt idx="31">
                  <c:v>44834</c:v>
                </c:pt>
                <c:pt idx="32">
                  <c:v>44865</c:v>
                </c:pt>
                <c:pt idx="33">
                  <c:v>44895</c:v>
                </c:pt>
                <c:pt idx="34">
                  <c:v>44926</c:v>
                </c:pt>
                <c:pt idx="35">
                  <c:v>44957</c:v>
                </c:pt>
                <c:pt idx="36">
                  <c:v>44985</c:v>
                </c:pt>
                <c:pt idx="37">
                  <c:v>45016</c:v>
                </c:pt>
                <c:pt idx="38">
                  <c:v>45046</c:v>
                </c:pt>
                <c:pt idx="39">
                  <c:v>45077</c:v>
                </c:pt>
                <c:pt idx="40">
                  <c:v>45107</c:v>
                </c:pt>
                <c:pt idx="41">
                  <c:v>45199</c:v>
                </c:pt>
                <c:pt idx="42">
                  <c:v>45230</c:v>
                </c:pt>
                <c:pt idx="43">
                  <c:v>45260</c:v>
                </c:pt>
                <c:pt idx="44">
                  <c:v>45291</c:v>
                </c:pt>
                <c:pt idx="45">
                  <c:v>45322</c:v>
                </c:pt>
                <c:pt idx="46">
                  <c:v>45351</c:v>
                </c:pt>
                <c:pt idx="47">
                  <c:v>45382</c:v>
                </c:pt>
                <c:pt idx="48">
                  <c:v>45412</c:v>
                </c:pt>
                <c:pt idx="49">
                  <c:v>45443</c:v>
                </c:pt>
                <c:pt idx="50">
                  <c:v>45473</c:v>
                </c:pt>
                <c:pt idx="51">
                  <c:v>45504</c:v>
                </c:pt>
                <c:pt idx="52">
                  <c:v>45535</c:v>
                </c:pt>
                <c:pt idx="53">
                  <c:v>45565</c:v>
                </c:pt>
                <c:pt idx="54">
                  <c:v>45596</c:v>
                </c:pt>
                <c:pt idx="55">
                  <c:v>45626</c:v>
                </c:pt>
                <c:pt idx="56">
                  <c:v>45657</c:v>
                </c:pt>
                <c:pt idx="57">
                  <c:v>45688</c:v>
                </c:pt>
                <c:pt idx="58">
                  <c:v>45716</c:v>
                </c:pt>
                <c:pt idx="59">
                  <c:v>45747</c:v>
                </c:pt>
                <c:pt idx="60">
                  <c:v>45777</c:v>
                </c:pt>
              </c:numCache>
            </c:numRef>
          </c:cat>
          <c:val>
            <c:numRef>
              <c:f>Mensual!$AE$20:$AE$81</c:f>
              <c:numCache>
                <c:formatCode>0.0%</c:formatCode>
                <c:ptCount val="62"/>
                <c:pt idx="0">
                  <c:v>0.73153968420566673</c:v>
                </c:pt>
                <c:pt idx="1">
                  <c:v>0.72231994819583534</c:v>
                </c:pt>
                <c:pt idx="2">
                  <c:v>0.6982396753062029</c:v>
                </c:pt>
                <c:pt idx="3">
                  <c:v>0.69712057094299174</c:v>
                </c:pt>
                <c:pt idx="4">
                  <c:v>0.80667055503591223</c:v>
                </c:pt>
                <c:pt idx="5">
                  <c:v>0.8123071041344806</c:v>
                </c:pt>
                <c:pt idx="6">
                  <c:v>0.66681724714662116</c:v>
                </c:pt>
                <c:pt idx="7">
                  <c:v>0.71541640811307283</c:v>
                </c:pt>
                <c:pt idx="8">
                  <c:v>0.77189583788736149</c:v>
                </c:pt>
                <c:pt idx="9">
                  <c:v>0.72523884318644083</c:v>
                </c:pt>
                <c:pt idx="10">
                  <c:v>0.83636733397430874</c:v>
                </c:pt>
                <c:pt idx="11">
                  <c:v>0.66678515026813978</c:v>
                </c:pt>
                <c:pt idx="12">
                  <c:v>0.94833112976748501</c:v>
                </c:pt>
                <c:pt idx="13">
                  <c:v>0.80445679606703302</c:v>
                </c:pt>
                <c:pt idx="14">
                  <c:v>0.75575065745386205</c:v>
                </c:pt>
                <c:pt idx="15">
                  <c:v>0.88011069115922314</c:v>
                </c:pt>
                <c:pt idx="16">
                  <c:v>0.80344812699061174</c:v>
                </c:pt>
                <c:pt idx="17">
                  <c:v>0.80686125416197418</c:v>
                </c:pt>
                <c:pt idx="18">
                  <c:v>0.69992738973810664</c:v>
                </c:pt>
                <c:pt idx="19">
                  <c:v>0.72082419713417134</c:v>
                </c:pt>
                <c:pt idx="20">
                  <c:v>0.7993021786749539</c:v>
                </c:pt>
                <c:pt idx="21">
                  <c:v>0.80750109241570078</c:v>
                </c:pt>
                <c:pt idx="22">
                  <c:v>0.8519402252913223</c:v>
                </c:pt>
                <c:pt idx="23">
                  <c:v>0.89303103201298906</c:v>
                </c:pt>
                <c:pt idx="24">
                  <c:v>0.83631120699620098</c:v>
                </c:pt>
                <c:pt idx="25">
                  <c:v>0.84609621052299233</c:v>
                </c:pt>
                <c:pt idx="26">
                  <c:v>0.83756079527177307</c:v>
                </c:pt>
                <c:pt idx="27">
                  <c:v>0.86162760837421892</c:v>
                </c:pt>
                <c:pt idx="28">
                  <c:v>0.82897817718879596</c:v>
                </c:pt>
                <c:pt idx="29">
                  <c:v>0.90580439361265086</c:v>
                </c:pt>
                <c:pt idx="30">
                  <c:v>0.89416802508435489</c:v>
                </c:pt>
                <c:pt idx="31">
                  <c:v>0.8793226990740397</c:v>
                </c:pt>
                <c:pt idx="32">
                  <c:v>0.85289203463416297</c:v>
                </c:pt>
                <c:pt idx="33">
                  <c:v>0.78015700159064627</c:v>
                </c:pt>
                <c:pt idx="34">
                  <c:v>0.92696990233571741</c:v>
                </c:pt>
                <c:pt idx="35">
                  <c:v>0.78719003436457058</c:v>
                </c:pt>
                <c:pt idx="36">
                  <c:v>0.92684893529861256</c:v>
                </c:pt>
                <c:pt idx="37">
                  <c:v>0.7609074067689765</c:v>
                </c:pt>
                <c:pt idx="38">
                  <c:v>0.93117949307226078</c:v>
                </c:pt>
                <c:pt idx="39">
                  <c:v>0.93080381832905668</c:v>
                </c:pt>
                <c:pt idx="40">
                  <c:v>0.80048518708891181</c:v>
                </c:pt>
                <c:pt idx="41">
                  <c:v>0.89555754011377942</c:v>
                </c:pt>
                <c:pt idx="42">
                  <c:v>0.86638442950855166</c:v>
                </c:pt>
                <c:pt idx="43">
                  <c:v>0.88933506842236021</c:v>
                </c:pt>
                <c:pt idx="44">
                  <c:v>0.84363708250948477</c:v>
                </c:pt>
                <c:pt idx="45">
                  <c:v>0.78555504216944794</c:v>
                </c:pt>
                <c:pt idx="46">
                  <c:v>0.77813633959118678</c:v>
                </c:pt>
                <c:pt idx="47">
                  <c:v>0.83166884642921568</c:v>
                </c:pt>
                <c:pt idx="48">
                  <c:v>0.84147839274615699</c:v>
                </c:pt>
                <c:pt idx="49">
                  <c:v>0.78554388999591196</c:v>
                </c:pt>
                <c:pt idx="50">
                  <c:v>0.786229014557564</c:v>
                </c:pt>
                <c:pt idx="51">
                  <c:v>0.72515498818550506</c:v>
                </c:pt>
                <c:pt idx="52">
                  <c:v>0.90802985465817532</c:v>
                </c:pt>
                <c:pt idx="53">
                  <c:v>0.88231282547080836</c:v>
                </c:pt>
                <c:pt idx="54">
                  <c:v>0.72906100309499278</c:v>
                </c:pt>
                <c:pt idx="55">
                  <c:v>0.87777134294914472</c:v>
                </c:pt>
                <c:pt idx="56">
                  <c:v>0.81422305126805572</c:v>
                </c:pt>
                <c:pt idx="57">
                  <c:v>0.73432234731965718</c:v>
                </c:pt>
                <c:pt idx="58">
                  <c:v>0.77636592784320624</c:v>
                </c:pt>
                <c:pt idx="59">
                  <c:v>0.76200265360404784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61B-EF43-B673-4BD20DFA3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6966319"/>
        <c:axId val="169534784"/>
      </c:lineChart>
      <c:dateAx>
        <c:axId val="1286966319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69534784"/>
        <c:crosses val="autoZero"/>
        <c:auto val="1"/>
        <c:lblOffset val="100"/>
        <c:baseTimeUnit val="months"/>
      </c:dateAx>
      <c:valAx>
        <c:axId val="169534784"/>
        <c:scaling>
          <c:orientation val="minMax"/>
          <c:max val="0.95000000000000007"/>
          <c:min val="0.6500000000000001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286966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F77F2-5BA3-E349-8626-41CADC4C0008}" type="datetimeFigureOut">
              <a:rPr lang="es-MX" smtClean="0"/>
              <a:t>24/05/2025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D3D2E-CB64-A448-8EA5-3CB33598B92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1207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D9F2D-C0DF-97F6-5485-B23D96FB2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DBD961C-CF2E-C05C-E96F-6F8461204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ED26337-D321-2099-8FA2-E3ADEDE45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E25987-1E5D-987C-C46D-D13F14C65E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6230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FC968-E520-AE0F-EC33-6E16AACED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841A5F4-89AA-949B-712D-7711CC00A2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CA72A3B-4927-5A25-1F2B-A4B527191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6028AB-D314-0366-6C49-9EF1E53EC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526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FC968-E520-AE0F-EC33-6E16AACED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841A5F4-89AA-949B-712D-7711CC00A2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CA72A3B-4927-5A25-1F2B-A4B527191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6028AB-D314-0366-6C49-9EF1E53EC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4194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FC968-E520-AE0F-EC33-6E16AACED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841A5F4-89AA-949B-712D-7711CC00A2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CA72A3B-4927-5A25-1F2B-A4B527191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6028AB-D314-0366-6C49-9EF1E53EC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2246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FC968-E520-AE0F-EC33-6E16AACED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841A5F4-89AA-949B-712D-7711CC00A2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CA72A3B-4927-5A25-1F2B-A4B527191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6028AB-D314-0366-6C49-9EF1E53EC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1820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8642B-631D-78F6-1657-D8CBAD2C5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AFDE598-F22A-55AB-8CBE-E17D7293A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7B07492-78C9-B29D-173E-009DDCFDA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7E735E-155D-C4E7-7175-6E24BD4BFC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3704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D9F89-7157-2A66-1380-3B2449F75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764199A-9CF5-93DA-7954-E726437D6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ABAF7AC-5C3B-A502-3998-FE79558AE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051CDF-545D-C8F8-C7FB-888B5EFA9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9233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C4634-814C-51BD-6C38-3032025A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4F42398-0D49-721C-B341-CD9E3D22A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1FC6CA0-1D64-0496-7358-ABE2BDB38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F58959-234A-7620-ECF7-C3CA0318F0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266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A65D9-1F68-9347-6BCC-D754368E2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F1CD822-6C5D-0DB8-8E78-8B98DB7B6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8B0FA53-636D-D6E1-F050-4DFAF46F4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3E8669-724A-9C04-0CA7-E0ABB39DD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1350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5B30C-FCCF-4739-5D59-D21DE9755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B101A01-2E62-5113-B878-C1A6CBACDC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57FD29A-6DC4-13AE-68E1-5CA15F728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297BFA-F75E-4A9C-36D6-9063A0858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2324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D1B8D-F046-8465-C402-0C7F52203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69B0A20-C0FC-2CF1-E665-9C2C1F514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C20DD3B-A463-DB58-25F9-05CD6D1D0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A02C8-735F-BB75-75EE-A2778172A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0745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599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B7E73-F47C-0150-2083-45B16F594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219C0E7-0ABC-D442-43BE-D384096ECB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4686F1D-7FC7-8AFD-E41B-3C3FF4C5D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B97F47-8CAC-AE09-462D-95E762233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7372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FC968-E520-AE0F-EC33-6E16AACED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841A5F4-89AA-949B-712D-7711CC00A2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CA72A3B-4927-5A25-1F2B-A4B527191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6028AB-D314-0366-6C49-9EF1E53EC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D3D2E-CB64-A448-8EA5-3CB33598B926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337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7D3CA-FAB5-C3A8-C559-7F5D0F4AD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E11333-ADB3-3C89-E149-266DF64F7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4512AC-273F-0DCD-A0D0-5AC0E7638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6F9-2C93-594E-9510-6810880B5895}" type="datetimeFigureOut">
              <a:rPr lang="es-ES_tradnl" smtClean="0"/>
              <a:t>24/05/2025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A50A2B-B1B3-B739-15AE-F37BD686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0734C0-9806-0525-9E6A-E58105B70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8615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5537E9-E449-BB96-F754-6C682EB3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A050E5-E3FB-02A7-5A12-76D62ACA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39741B-1B87-1D04-D864-8A5957CC5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6F9-2C93-594E-9510-6810880B5895}" type="datetimeFigureOut">
              <a:rPr lang="es-ES_tradnl" smtClean="0"/>
              <a:t>24/05/2025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139D05-E23B-94DD-1C7D-405CF61C5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BA7FE6-30A8-110F-AE45-51E63803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5294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5F6FE1B-D9E5-5B16-6398-65838BC234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DAFDAF1-BCC2-509A-E2E7-86821FC81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40F122-643C-8222-4AE0-EF4FFFC75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6F9-2C93-594E-9510-6810880B5895}" type="datetimeFigureOut">
              <a:rPr lang="es-ES_tradnl" smtClean="0"/>
              <a:t>24/05/2025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887915-FD6D-2423-DE55-2C391CCA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9207BD-F68F-E128-589D-9EAD51BB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67431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71002-9754-3384-FDD9-9AD94390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65084A-4D1D-44B8-B854-5C2B651D4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C24EEB-438C-A58C-26D9-59D8E8F2F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6F9-2C93-594E-9510-6810880B5895}" type="datetimeFigureOut">
              <a:rPr lang="es-ES_tradnl" smtClean="0"/>
              <a:t>24/05/2025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A2CE8F-1DB2-5F0B-0504-40065B600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6896E6-4B30-28BB-9D4F-60F69933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18087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7DE4D5-B4F1-9644-D827-C1AD4D74A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579E7D-F23A-AB2D-27EF-A990B973A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2225AB-DA84-FC7F-70F9-ADFA8C4BD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6F9-2C93-594E-9510-6810880B5895}" type="datetimeFigureOut">
              <a:rPr lang="es-ES_tradnl" smtClean="0"/>
              <a:t>24/05/2025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154B84-8610-E4C4-E021-8FC03FE8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35316A-9D4F-F244-03D0-0B4F62AF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7247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6D1DC-3A34-0EF6-BF16-24C30220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B31F9A-64BB-1103-1F59-2FD3FEB2D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BA2FAC2-4F4E-ABAB-CF9C-BFE967B67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D13B59-95B6-1378-64AF-55AA5C211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6F9-2C93-594E-9510-6810880B5895}" type="datetimeFigureOut">
              <a:rPr lang="es-ES_tradnl" smtClean="0"/>
              <a:t>24/05/2025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3A01A0-36D1-69F5-E707-F1265945D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F66909-6AB8-BCD2-8667-990EB1F47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874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2371F-A733-3B22-082D-5510BB064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21EF98-7946-D0B2-FBC3-4C4F94DC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BF83C7-4B7E-AF56-61EA-1D86645C3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2BC5AE-93E2-E632-37B8-009A7295B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5281AC9-44BF-8A2E-D9D2-3AE2801BB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C4C98D-1C23-78B9-792A-048326FCE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6F9-2C93-594E-9510-6810880B5895}" type="datetimeFigureOut">
              <a:rPr lang="es-ES_tradnl" smtClean="0"/>
              <a:t>24/05/2025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F28687-F02B-3E6B-0837-2C91CA15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D9CDACF-D21D-3F64-7F45-27D65F2FF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515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8E7CC-A1A3-FD98-291A-30B65929F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329DBF1-E2C7-AB65-C0D7-36F27DEA4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6F9-2C93-594E-9510-6810880B5895}" type="datetimeFigureOut">
              <a:rPr lang="es-ES_tradnl" smtClean="0"/>
              <a:t>24/05/2025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AFF7B21-04D4-284B-E65F-A0AF3AE4E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F678C1-0358-05A7-A23C-3FDF2C72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77446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6831B1D-E563-BB33-37F2-AC0319AB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6F9-2C93-594E-9510-6810880B5895}" type="datetimeFigureOut">
              <a:rPr lang="es-ES_tradnl" smtClean="0"/>
              <a:t>24/05/2025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02D43C-F5AF-71A2-46D1-4D75AEAF3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B67EEB-CD78-A98D-4B4D-B7FF02656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2676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C0D15A-C258-9A85-3465-DC3CA86F2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D1E6CF-534F-06F9-F6FC-90387E6E9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EBD0DE-82C0-9C8B-0F8D-FFF831C2D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A6A1CC7-2FF3-A084-4817-F7FCF94C9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6F9-2C93-594E-9510-6810880B5895}" type="datetimeFigureOut">
              <a:rPr lang="es-ES_tradnl" smtClean="0"/>
              <a:t>24/05/2025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F4139D-2113-FC4E-48A7-0C803024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C34DEC6-3F98-6C96-46BE-22885BC3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830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2D018-FD43-98D5-B7BB-B93977CFE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D972C5F-A05A-3C72-211C-965C2AD7D2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E2280AC-1F6E-E644-BE05-229C5B77A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2D355E-208B-BECC-D8C5-30DA63159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6F9-2C93-594E-9510-6810880B5895}" type="datetimeFigureOut">
              <a:rPr lang="es-ES_tradnl" smtClean="0"/>
              <a:t>24/05/2025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22A799B-C04F-ACD4-C67A-1B1D6ABDC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FF4594-65DB-DCA3-B99E-BD2DAB06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4497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C4A5CBB-0EF5-40E2-F097-598FF3FA7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618479-825A-F547-32B7-3B1D184DC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0343AE-F704-CDDC-A99B-D449CCE054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646F9-2C93-594E-9510-6810880B5895}" type="datetimeFigureOut">
              <a:rPr lang="es-ES_tradnl" smtClean="0"/>
              <a:t>24/05/2025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A27359-F73B-E9D0-7895-7A96EF9C1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EC5899-836F-DAFB-EE9A-717E85C5E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F72B1-CCDF-F34E-AA0B-9AAF1DE3BF9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37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cid:55b853c0-235b-405e-b76a-91d46f7dbd57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emf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7BDA7DA-89A6-F759-542E-0E74B61FE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77" y="1808198"/>
            <a:ext cx="6410888" cy="15606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2C7A254-B7AD-CD16-EE6A-91E2BAD27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928" y="3363132"/>
            <a:ext cx="5083640" cy="25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94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">
            <a:extLst>
              <a:ext uri="{FF2B5EF4-FFF2-40B4-BE49-F238E27FC236}">
                <a16:creationId xmlns:a16="http://schemas.microsoft.com/office/drawing/2014/main" id="{FDF9124C-D6AF-83DF-7D85-CCF55D444A60}"/>
              </a:ext>
            </a:extLst>
          </p:cNvPr>
          <p:cNvSpPr txBox="1"/>
          <p:nvPr/>
        </p:nvSpPr>
        <p:spPr>
          <a:xfrm>
            <a:off x="448655" y="509865"/>
            <a:ext cx="7233034" cy="542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3200" dirty="0"/>
              <a:t>ACERCA DE CREDIFIEL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45DBBBF-3B49-B69F-3763-F10CAEC048B6}"/>
              </a:ext>
            </a:extLst>
          </p:cNvPr>
          <p:cNvGrpSpPr/>
          <p:nvPr/>
        </p:nvGrpSpPr>
        <p:grpSpPr>
          <a:xfrm>
            <a:off x="8935322" y="1469652"/>
            <a:ext cx="2362008" cy="2168900"/>
            <a:chOff x="7760676" y="1938360"/>
            <a:chExt cx="4173415" cy="3808846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5CF0EA24-59D9-99EF-BD48-B7FF56CF0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0676" y="1938360"/>
              <a:ext cx="4173415" cy="3808846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88E586C3-1219-4F1D-4290-15F31E8FF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1570" y="2540759"/>
              <a:ext cx="2607119" cy="2620938"/>
            </a:xfrm>
            <a:prstGeom prst="rect">
              <a:avLst/>
            </a:prstGeom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8DDF6DAD-6013-4557-0128-961DCA5D585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CA3B329-F123-CB32-935A-864CB6BB1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343" y="1084035"/>
            <a:ext cx="2425700" cy="36830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16A063DB-0797-2554-D87C-1A97E283F5F2}"/>
              </a:ext>
            </a:extLst>
          </p:cNvPr>
          <p:cNvSpPr/>
          <p:nvPr/>
        </p:nvSpPr>
        <p:spPr>
          <a:xfrm>
            <a:off x="316199" y="1882354"/>
            <a:ext cx="7971274" cy="1706976"/>
          </a:xfrm>
          <a:prstGeom prst="rect">
            <a:avLst/>
          </a:prstGeom>
        </p:spPr>
        <p:txBody>
          <a:bodyPr wrap="square" lIns="44547" tIns="22274" rIns="44547" bIns="22274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rgbClr val="164284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Se implementaron estrategias tecnológicas, como la automatización del proceso de cobro.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solidFill>
                <a:srgbClr val="164284"/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rgbClr val="164284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Credifiel cuenta con una base de datos que permite analizar el comportamiento de los clientes domiciliados y la efectividad de los bancos en el proceso de cobro. 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E6037CA-9925-AEBD-55A2-80D6DFE1924F}"/>
              </a:ext>
            </a:extLst>
          </p:cNvPr>
          <p:cNvGrpSpPr/>
          <p:nvPr/>
        </p:nvGrpSpPr>
        <p:grpSpPr>
          <a:xfrm>
            <a:off x="3653835" y="3981581"/>
            <a:ext cx="7643495" cy="1900238"/>
            <a:chOff x="3714750" y="4100513"/>
            <a:chExt cx="7700963" cy="1914525"/>
          </a:xfrm>
        </p:grpSpPr>
        <p:sp>
          <p:nvSpPr>
            <p:cNvPr id="29" name="Rectángulo redondeado 28">
              <a:extLst>
                <a:ext uri="{FF2B5EF4-FFF2-40B4-BE49-F238E27FC236}">
                  <a16:creationId xmlns:a16="http://schemas.microsoft.com/office/drawing/2014/main" id="{6DCE081E-9DC3-9794-A3E9-050FBE65C1BE}"/>
                </a:ext>
              </a:extLst>
            </p:cNvPr>
            <p:cNvSpPr/>
            <p:nvPr/>
          </p:nvSpPr>
          <p:spPr>
            <a:xfrm>
              <a:off x="3714750" y="4100513"/>
              <a:ext cx="7700963" cy="19145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00407D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C655F9AB-DDC8-3BBF-C440-46ED85849FAD}"/>
                </a:ext>
              </a:extLst>
            </p:cNvPr>
            <p:cNvSpPr/>
            <p:nvPr/>
          </p:nvSpPr>
          <p:spPr>
            <a:xfrm>
              <a:off x="4119884" y="4484212"/>
              <a:ext cx="6890692" cy="1068621"/>
            </a:xfrm>
            <a:prstGeom prst="rect">
              <a:avLst/>
            </a:prstGeom>
          </p:spPr>
          <p:txBody>
            <a:bodyPr wrap="square" lIns="44547" tIns="22274" rIns="44547" bIns="22274" anchor="t">
              <a:spAutoFit/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2200" dirty="0">
                  <a:solidFill>
                    <a:srgbClr val="0275B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A pesar de contar con la infraestructura tecnológica adecuada, </a:t>
              </a:r>
              <a:r>
                <a:rPr lang="es-MX" sz="2200" b="1" dirty="0">
                  <a:solidFill>
                    <a:srgbClr val="0275B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la empresa no ha logrado consolidar una estrategia de cobranza efectiva</a:t>
              </a:r>
              <a:r>
                <a:rPr lang="es-MX" sz="2200" dirty="0">
                  <a:solidFill>
                    <a:srgbClr val="0275B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. </a:t>
              </a:r>
            </a:p>
          </p:txBody>
        </p:sp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C5ECBD6B-7039-41C5-C73F-111F5E91EF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022" y="4518950"/>
            <a:ext cx="26797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79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D26C4E-2264-389B-A023-4570E53D9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F85999E2-19CE-2641-D5F3-42325AC2F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521" y="997597"/>
            <a:ext cx="9206099" cy="496275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E7341AF-E19B-D7B1-D53E-D1640EC32526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33AD51A-E9B1-42E6-FDAC-59EBBCD370A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10" name="TÍTULO">
            <a:extLst>
              <a:ext uri="{FF2B5EF4-FFF2-40B4-BE49-F238E27FC236}">
                <a16:creationId xmlns:a16="http://schemas.microsoft.com/office/drawing/2014/main" id="{595EF3F6-93CA-10AE-82CB-EA99B1C82CB6}"/>
              </a:ext>
            </a:extLst>
          </p:cNvPr>
          <p:cNvSpPr txBox="1"/>
          <p:nvPr/>
        </p:nvSpPr>
        <p:spPr>
          <a:xfrm>
            <a:off x="405275" y="455175"/>
            <a:ext cx="5887882" cy="542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3200" dirty="0"/>
              <a:t>VARIABLES DEL PROCESO</a:t>
            </a:r>
          </a:p>
        </p:txBody>
      </p:sp>
      <p:sp>
        <p:nvSpPr>
          <p:cNvPr id="11" name="object 18">
            <a:extLst>
              <a:ext uri="{FF2B5EF4-FFF2-40B4-BE49-F238E27FC236}">
                <a16:creationId xmlns:a16="http://schemas.microsoft.com/office/drawing/2014/main" id="{5758A2A6-4A9C-C4A1-45D3-7E48693B25CD}"/>
              </a:ext>
            </a:extLst>
          </p:cNvPr>
          <p:cNvSpPr txBox="1"/>
          <p:nvPr/>
        </p:nvSpPr>
        <p:spPr>
          <a:xfrm>
            <a:off x="1418923" y="4272245"/>
            <a:ext cx="822913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875" algn="just">
              <a:lnSpc>
                <a:spcPct val="100000"/>
              </a:lnSpc>
              <a:spcBef>
                <a:spcPts val="135"/>
              </a:spcBef>
            </a:pPr>
            <a:r>
              <a:rPr lang="es-MX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Bancos</a:t>
            </a:r>
          </a:p>
        </p:txBody>
      </p:sp>
    </p:spTree>
    <p:extLst>
      <p:ext uri="{BB962C8B-B14F-4D97-AF65-F5344CB8AC3E}">
        <p14:creationId xmlns:p14="http://schemas.microsoft.com/office/powerpoint/2010/main" val="2097356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3A2F0-EEEE-A80B-D911-0E5B916F9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CD48366-3D4E-0E41-6C56-F584DCF4A8C1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AC0C897-B7C0-14F5-E9E1-87A6EF17C2E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pic>
        <p:nvPicPr>
          <p:cNvPr id="2" name="Imagen 1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9D1F15DE-8AD9-42C0-6206-A1E60C42183D}"/>
              </a:ext>
            </a:extLst>
          </p:cNvPr>
          <p:cNvPicPr>
            <a:picLocks noChangeAspect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311" y="1566559"/>
            <a:ext cx="7743378" cy="43134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">
            <a:extLst>
              <a:ext uri="{FF2B5EF4-FFF2-40B4-BE49-F238E27FC236}">
                <a16:creationId xmlns:a16="http://schemas.microsoft.com/office/drawing/2014/main" id="{E6AE2638-1911-6F2F-1DB6-08F39605C76A}"/>
              </a:ext>
            </a:extLst>
          </p:cNvPr>
          <p:cNvSpPr txBox="1"/>
          <p:nvPr/>
        </p:nvSpPr>
        <p:spPr>
          <a:xfrm>
            <a:off x="5249417" y="342819"/>
            <a:ext cx="2196411" cy="542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3200" dirty="0"/>
              <a:t>ANEXO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6BB949-D68F-7F7F-ACE9-20700A185CAE}"/>
              </a:ext>
            </a:extLst>
          </p:cNvPr>
          <p:cNvSpPr txBox="1"/>
          <p:nvPr/>
        </p:nvSpPr>
        <p:spPr>
          <a:xfrm>
            <a:off x="2109855" y="1031253"/>
            <a:ext cx="5909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b="1" dirty="0">
                <a:solidFill>
                  <a:srgbClr val="00407D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Comportamiento del producto de domiciliación </a:t>
            </a:r>
          </a:p>
          <a:p>
            <a:endParaRPr lang="es-MX" sz="1800" b="1" dirty="0">
              <a:solidFill>
                <a:srgbClr val="00407D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s-MX" sz="1800" b="1" dirty="0">
              <a:solidFill>
                <a:srgbClr val="00407D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s-MX" sz="1800" b="1" dirty="0">
              <a:solidFill>
                <a:srgbClr val="00407D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023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3A2F0-EEEE-A80B-D911-0E5B916F9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CD48366-3D4E-0E41-6C56-F584DCF4A8C1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AC0C897-B7C0-14F5-E9E1-87A6EF17C2E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4" name="TÍTULO">
            <a:extLst>
              <a:ext uri="{FF2B5EF4-FFF2-40B4-BE49-F238E27FC236}">
                <a16:creationId xmlns:a16="http://schemas.microsoft.com/office/drawing/2014/main" id="{E6AE2638-1911-6F2F-1DB6-08F39605C76A}"/>
              </a:ext>
            </a:extLst>
          </p:cNvPr>
          <p:cNvSpPr txBox="1"/>
          <p:nvPr/>
        </p:nvSpPr>
        <p:spPr>
          <a:xfrm>
            <a:off x="5249417" y="342819"/>
            <a:ext cx="2196411" cy="542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3200" dirty="0"/>
              <a:t>ANEXO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4E2807-E705-75DA-3079-04FD6A796A2E}"/>
              </a:ext>
            </a:extLst>
          </p:cNvPr>
          <p:cNvSpPr txBox="1"/>
          <p:nvPr/>
        </p:nvSpPr>
        <p:spPr>
          <a:xfrm>
            <a:off x="1549172" y="1046326"/>
            <a:ext cx="479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b="1" dirty="0">
                <a:solidFill>
                  <a:srgbClr val="00407D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Proceso de cobro domiciliado (Gráfica)</a:t>
            </a:r>
            <a:endParaRPr lang="es-MX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3735916-FB81-D001-AA0C-A969260AD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865" y="882146"/>
            <a:ext cx="10457768" cy="553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18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3A2F0-EEEE-A80B-D911-0E5B916F9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CD48366-3D4E-0E41-6C56-F584DCF4A8C1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AC0C897-B7C0-14F5-E9E1-87A6EF17C2E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4" name="TÍTULO">
            <a:extLst>
              <a:ext uri="{FF2B5EF4-FFF2-40B4-BE49-F238E27FC236}">
                <a16:creationId xmlns:a16="http://schemas.microsoft.com/office/drawing/2014/main" id="{E6AE2638-1911-6F2F-1DB6-08F39605C76A}"/>
              </a:ext>
            </a:extLst>
          </p:cNvPr>
          <p:cNvSpPr txBox="1"/>
          <p:nvPr/>
        </p:nvSpPr>
        <p:spPr>
          <a:xfrm>
            <a:off x="5249417" y="342819"/>
            <a:ext cx="2196411" cy="542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3200" dirty="0"/>
              <a:t>ANEXO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75C9915-BFF6-146D-EBC6-87BEB0B67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88" y="2135841"/>
            <a:ext cx="11169413" cy="29301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B595471-DAB7-EEA7-8E08-648404B0B2AD}"/>
              </a:ext>
            </a:extLst>
          </p:cNvPr>
          <p:cNvSpPr txBox="1"/>
          <p:nvPr/>
        </p:nvSpPr>
        <p:spPr>
          <a:xfrm>
            <a:off x="587888" y="1629103"/>
            <a:ext cx="3605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b="1" dirty="0">
                <a:solidFill>
                  <a:srgbClr val="00407D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Bancos, Emisoras y Costos</a:t>
            </a:r>
          </a:p>
          <a:p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4159515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3A2F0-EEEE-A80B-D911-0E5B916F9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CD48366-3D4E-0E41-6C56-F584DCF4A8C1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AC0C897-B7C0-14F5-E9E1-87A6EF17C2E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4" name="TÍTULO">
            <a:extLst>
              <a:ext uri="{FF2B5EF4-FFF2-40B4-BE49-F238E27FC236}">
                <a16:creationId xmlns:a16="http://schemas.microsoft.com/office/drawing/2014/main" id="{E6AE2638-1911-6F2F-1DB6-08F39605C76A}"/>
              </a:ext>
            </a:extLst>
          </p:cNvPr>
          <p:cNvSpPr txBox="1"/>
          <p:nvPr/>
        </p:nvSpPr>
        <p:spPr>
          <a:xfrm>
            <a:off x="5249417" y="342819"/>
            <a:ext cx="2196411" cy="542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3200" dirty="0"/>
              <a:t>ANEXO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418A183-C595-1AC3-B943-6CA689629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011" y="1661289"/>
            <a:ext cx="9675977" cy="421357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BD26B69-9A69-F0E7-A1E0-3C349D5995BC}"/>
              </a:ext>
            </a:extLst>
          </p:cNvPr>
          <p:cNvSpPr txBox="1"/>
          <p:nvPr/>
        </p:nvSpPr>
        <p:spPr>
          <a:xfrm>
            <a:off x="1258011" y="1123966"/>
            <a:ext cx="92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b="1" dirty="0">
                <a:solidFill>
                  <a:srgbClr val="00407D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Bancos, Emisoras y Horarios (Carga de archivo y de ejecución de cobro)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221151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3A2F0-EEEE-A80B-D911-0E5B916F9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CD48366-3D4E-0E41-6C56-F584DCF4A8C1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AC0C897-B7C0-14F5-E9E1-87A6EF17C2E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4" name="TÍTULO">
            <a:extLst>
              <a:ext uri="{FF2B5EF4-FFF2-40B4-BE49-F238E27FC236}">
                <a16:creationId xmlns:a16="http://schemas.microsoft.com/office/drawing/2014/main" id="{E6AE2638-1911-6F2F-1DB6-08F39605C76A}"/>
              </a:ext>
            </a:extLst>
          </p:cNvPr>
          <p:cNvSpPr txBox="1"/>
          <p:nvPr/>
        </p:nvSpPr>
        <p:spPr>
          <a:xfrm>
            <a:off x="5249417" y="342819"/>
            <a:ext cx="2196411" cy="542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3200" dirty="0"/>
              <a:t>ANEXO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BD26B69-9A69-F0E7-A1E0-3C349D5995BC}"/>
              </a:ext>
            </a:extLst>
          </p:cNvPr>
          <p:cNvSpPr txBox="1"/>
          <p:nvPr/>
        </p:nvSpPr>
        <p:spPr>
          <a:xfrm>
            <a:off x="4095804" y="1259573"/>
            <a:ext cx="92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b="1" dirty="0">
                <a:solidFill>
                  <a:srgbClr val="00407D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Motivos de Respuesta de los Bancos</a:t>
            </a:r>
            <a:endParaRPr lang="es-MX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0399EFC2-68D8-D67B-3B4D-CAE8B1AF1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952176"/>
              </p:ext>
            </p:extLst>
          </p:nvPr>
        </p:nvGraphicFramePr>
        <p:xfrm>
          <a:off x="3855612" y="1927912"/>
          <a:ext cx="4480776" cy="3605796"/>
        </p:xfrm>
        <a:graphic>
          <a:graphicData uri="http://schemas.openxmlformats.org/drawingml/2006/table">
            <a:tbl>
              <a:tblPr firstRow="1" firstCol="1" bandRow="1"/>
              <a:tblGrid>
                <a:gridCol w="4480776">
                  <a:extLst>
                    <a:ext uri="{9D8B030D-6E8A-4147-A177-3AD203B41FA5}">
                      <a16:colId xmlns:a16="http://schemas.microsoft.com/office/drawing/2014/main" val="3424888192"/>
                    </a:ext>
                  </a:extLst>
                </a:gridCol>
              </a:tblGrid>
              <a:tr h="20352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10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Motivos</a:t>
                      </a:r>
                      <a:endParaRPr lang="es-MX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326" marR="42326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28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019694"/>
                  </a:ext>
                </a:extLst>
              </a:tr>
              <a:tr h="18901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BLOQUEO A TODOS LOS CARGOS</a:t>
                      </a:r>
                      <a:endParaRPr lang="es-MX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326" marR="42326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35405"/>
                  </a:ext>
                </a:extLst>
              </a:tr>
              <a:tr h="18901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CUENTA BLOQUEADA</a:t>
                      </a:r>
                      <a:endParaRPr lang="es-MX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326" marR="42326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276132"/>
                  </a:ext>
                </a:extLst>
              </a:tr>
              <a:tr h="18901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CUENTA CANCELADA</a:t>
                      </a:r>
                      <a:endParaRPr lang="es-MX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326" marR="42326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327426"/>
                  </a:ext>
                </a:extLst>
              </a:tr>
              <a:tr h="18901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CUENTA INEXISTENTE</a:t>
                      </a:r>
                      <a:endParaRPr lang="es-MX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326" marR="42326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1590711"/>
                  </a:ext>
                </a:extLst>
              </a:tr>
              <a:tr h="18901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CUENTA INSUFICIENCIA FONDOS</a:t>
                      </a:r>
                      <a:endParaRPr lang="es-MX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326" marR="42326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436395"/>
                  </a:ext>
                </a:extLst>
              </a:tr>
              <a:tr h="18901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CUENTA NO PERTENECE AL BANCO CLIENTE USUARIO</a:t>
                      </a:r>
                      <a:endParaRPr lang="es-MX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326" marR="42326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422543"/>
                  </a:ext>
                </a:extLst>
              </a:tr>
              <a:tr h="18901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DOMICILIACIÓN DADA DE BAJA</a:t>
                      </a:r>
                      <a:endParaRPr lang="es-MX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326" marR="42326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210110"/>
                  </a:ext>
                </a:extLst>
              </a:tr>
              <a:tr h="18901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DOMICILIACIÓN EXITOSA</a:t>
                      </a:r>
                      <a:endParaRPr lang="es-MX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326" marR="42326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0619021"/>
                  </a:ext>
                </a:extLst>
              </a:tr>
              <a:tr h="18901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 CLIENTE DESCONOCE EL CARGO</a:t>
                      </a:r>
                      <a:endParaRPr lang="es-MX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326" marR="42326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140530"/>
                  </a:ext>
                </a:extLst>
              </a:tr>
              <a:tr h="18901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ORDEN DE NO PAGAR A ESE EMISOR</a:t>
                      </a:r>
                      <a:endParaRPr lang="es-MX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326" marR="42326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013653"/>
                  </a:ext>
                </a:extLst>
              </a:tr>
              <a:tr h="18901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CUENTA SIN AUTORIZACIÓN PARA DOMICILIAR</a:t>
                      </a:r>
                      <a:endParaRPr lang="es-MX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326" marR="42326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910047"/>
                  </a:ext>
                </a:extLst>
              </a:tr>
              <a:tr h="18901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DOMICILIACIÓN NO REALIZADA</a:t>
                      </a:r>
                      <a:endParaRPr lang="es-MX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326" marR="42326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9462778"/>
                  </a:ext>
                </a:extLst>
              </a:tr>
              <a:tr h="18901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ENTREGADO</a:t>
                      </a:r>
                      <a:endParaRPr lang="es-MX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326" marR="42326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711093"/>
                  </a:ext>
                </a:extLst>
              </a:tr>
              <a:tr h="18901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IMPORTE MAYOR AL AUTORIZADO POR EL CLIENTE</a:t>
                      </a:r>
                      <a:endParaRPr lang="es-MX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326" marR="42326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760804"/>
                  </a:ext>
                </a:extLst>
              </a:tr>
              <a:tr h="18901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INCONSISTENCIA EN LA CUENTA CLABE</a:t>
                      </a:r>
                      <a:endParaRPr lang="es-MX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326" marR="42326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211499"/>
                  </a:ext>
                </a:extLst>
              </a:tr>
              <a:tr h="18901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REVERSO DEL CARGO A SOLICITUD DEL CLIENTE</a:t>
                      </a:r>
                      <a:endParaRPr lang="es-MX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326" marR="42326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439065"/>
                  </a:ext>
                </a:extLst>
              </a:tr>
              <a:tr h="18901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TRANSACCIÓN DUPLICADA</a:t>
                      </a:r>
                      <a:endParaRPr lang="es-MX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326" marR="42326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022027"/>
                  </a:ext>
                </a:extLst>
              </a:tr>
              <a:tr h="18901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TRANSACCIÓN RECHAZADA</a:t>
                      </a:r>
                      <a:endParaRPr lang="es-MX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326" marR="42326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460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6730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4661B-9133-7073-8EFC-A77B2B99B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5C61B22-BD32-B95B-6473-7498A8F123A8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CA19E4-4FB3-EF0B-FDDC-0921208789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5" name="TÍTULO">
            <a:extLst>
              <a:ext uri="{FF2B5EF4-FFF2-40B4-BE49-F238E27FC236}">
                <a16:creationId xmlns:a16="http://schemas.microsoft.com/office/drawing/2014/main" id="{015F91B7-D5DA-FBAE-74A7-D429BF4F924A}"/>
              </a:ext>
            </a:extLst>
          </p:cNvPr>
          <p:cNvSpPr txBox="1"/>
          <p:nvPr/>
        </p:nvSpPr>
        <p:spPr>
          <a:xfrm>
            <a:off x="405274" y="455175"/>
            <a:ext cx="8530381" cy="542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3200" dirty="0"/>
              <a:t>OBJETIVOS DEL RETO</a:t>
            </a:r>
          </a:p>
        </p:txBody>
      </p:sp>
      <p:sp>
        <p:nvSpPr>
          <p:cNvPr id="2" name="object 18">
            <a:extLst>
              <a:ext uri="{FF2B5EF4-FFF2-40B4-BE49-F238E27FC236}">
                <a16:creationId xmlns:a16="http://schemas.microsoft.com/office/drawing/2014/main" id="{7D49D544-E99C-D734-4031-C7F0330ACD3C}"/>
              </a:ext>
            </a:extLst>
          </p:cNvPr>
          <p:cNvSpPr txBox="1"/>
          <p:nvPr/>
        </p:nvSpPr>
        <p:spPr>
          <a:xfrm>
            <a:off x="3615387" y="1123190"/>
            <a:ext cx="5320267" cy="492121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875" marR="5080">
              <a:spcBef>
                <a:spcPts val="1570"/>
              </a:spcBef>
            </a:pPr>
            <a:endParaRPr lang="es-MX" sz="1600" b="0" i="0" dirty="0">
              <a:solidFill>
                <a:srgbClr val="646B6B"/>
              </a:solidFill>
              <a:effectLst/>
              <a:latin typeface="fontSerif"/>
            </a:endParaRPr>
          </a:p>
          <a:p>
            <a:pPr marL="15875" marR="5080">
              <a:spcBef>
                <a:spcPts val="1570"/>
              </a:spcBef>
            </a:pP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Necesitamos organizar y estructurar la información para poder hacer análisis de tendencias.</a:t>
            </a:r>
          </a:p>
          <a:p>
            <a:pPr marL="15875" marR="5080">
              <a:spcBef>
                <a:spcPts val="1570"/>
              </a:spcBef>
            </a:pPr>
            <a:endParaRPr lang="es-MX" sz="1600" b="0" i="0" dirty="0">
              <a:solidFill>
                <a:srgbClr val="646B6B"/>
              </a:solidFill>
              <a:effectLst/>
              <a:latin typeface="fontSerif"/>
            </a:endParaRPr>
          </a:p>
          <a:p>
            <a:pPr marL="15875" marR="5080">
              <a:spcBef>
                <a:spcPts val="1570"/>
              </a:spcBef>
            </a:pP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Necesitamos elaborar un modelo de cobranza que se ejecute de manera automática, esto a fin de quitar el “elemento humano” en la operación de este producto.</a:t>
            </a:r>
          </a:p>
          <a:p>
            <a:pPr marL="15875" marR="5080">
              <a:spcBef>
                <a:spcPts val="1570"/>
              </a:spcBef>
            </a:pPr>
            <a:endParaRPr lang="es-MX" sz="1600" b="0" i="0" dirty="0">
              <a:solidFill>
                <a:srgbClr val="646B6B"/>
              </a:solidFill>
              <a:effectLst/>
              <a:latin typeface="fontSerif"/>
            </a:endParaRPr>
          </a:p>
          <a:p>
            <a:pPr marL="15875" marR="5080">
              <a:spcBef>
                <a:spcPts val="1570"/>
              </a:spcBef>
            </a:pP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Se requiere la elaboración de dos escenarios:</a:t>
            </a:r>
          </a:p>
          <a:p>
            <a:pPr marL="473075" marR="5080" lvl="1">
              <a:spcBef>
                <a:spcPts val="1570"/>
              </a:spcBef>
            </a:pPr>
            <a:r>
              <a:rPr lang="es-MX" b="1" dirty="0">
                <a:solidFill>
                  <a:srgbClr val="0275B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a. </a:t>
            </a: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Uno que minimice el costo de comisiones, optimizando el número de envíos.</a:t>
            </a:r>
          </a:p>
          <a:p>
            <a:pPr marL="473075" marR="5080" lvl="1">
              <a:spcBef>
                <a:spcPts val="1570"/>
              </a:spcBef>
            </a:pPr>
            <a:r>
              <a:rPr lang="es-MX" b="1" dirty="0">
                <a:solidFill>
                  <a:srgbClr val="0275B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b. </a:t>
            </a: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Uno que maximice la cobranza sin importar el costo.</a:t>
            </a:r>
          </a:p>
          <a:p>
            <a:pPr marL="15875" marR="5080">
              <a:spcBef>
                <a:spcPts val="1570"/>
              </a:spcBef>
            </a:pPr>
            <a:endParaRPr lang="es-MX" sz="1600" b="0" i="0" dirty="0">
              <a:solidFill>
                <a:srgbClr val="646B6B"/>
              </a:solidFill>
              <a:effectLst/>
              <a:latin typeface="fontSerif"/>
            </a:endParaRPr>
          </a:p>
        </p:txBody>
      </p:sp>
      <p:sp>
        <p:nvSpPr>
          <p:cNvPr id="8" name="object 18">
            <a:extLst>
              <a:ext uri="{FF2B5EF4-FFF2-40B4-BE49-F238E27FC236}">
                <a16:creationId xmlns:a16="http://schemas.microsoft.com/office/drawing/2014/main" id="{3B18A5FA-00AA-64C0-D6CE-D2B5385AEBD8}"/>
              </a:ext>
            </a:extLst>
          </p:cNvPr>
          <p:cNvSpPr txBox="1"/>
          <p:nvPr/>
        </p:nvSpPr>
        <p:spPr>
          <a:xfrm>
            <a:off x="3198698" y="1482696"/>
            <a:ext cx="416689" cy="57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875" marR="5080" algn="ctr">
              <a:spcBef>
                <a:spcPts val="1570"/>
              </a:spcBef>
            </a:pPr>
            <a:r>
              <a:rPr lang="es-MX" sz="3600" b="1" i="0" dirty="0">
                <a:solidFill>
                  <a:srgbClr val="0275BE"/>
                </a:solidFill>
                <a:effectLst/>
                <a:latin typeface="fontSerif"/>
              </a:rPr>
              <a:t>1</a:t>
            </a:r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CA67C8B4-97EA-810B-BC15-6117E18177C0}"/>
              </a:ext>
            </a:extLst>
          </p:cNvPr>
          <p:cNvSpPr txBox="1"/>
          <p:nvPr/>
        </p:nvSpPr>
        <p:spPr>
          <a:xfrm>
            <a:off x="3198698" y="2676366"/>
            <a:ext cx="416689" cy="57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875" marR="5080" algn="ctr">
              <a:spcBef>
                <a:spcPts val="1570"/>
              </a:spcBef>
            </a:pPr>
            <a:r>
              <a:rPr lang="es-MX" sz="3600" b="1" i="0" dirty="0">
                <a:solidFill>
                  <a:srgbClr val="0275BE"/>
                </a:solidFill>
                <a:effectLst/>
                <a:latin typeface="fontSerif"/>
              </a:rPr>
              <a:t>2</a:t>
            </a:r>
          </a:p>
        </p:txBody>
      </p:sp>
      <p:sp>
        <p:nvSpPr>
          <p:cNvPr id="4" name="object 18">
            <a:extLst>
              <a:ext uri="{FF2B5EF4-FFF2-40B4-BE49-F238E27FC236}">
                <a16:creationId xmlns:a16="http://schemas.microsoft.com/office/drawing/2014/main" id="{4A90F3D8-975E-164C-921B-71353798043C}"/>
              </a:ext>
            </a:extLst>
          </p:cNvPr>
          <p:cNvSpPr txBox="1"/>
          <p:nvPr/>
        </p:nvSpPr>
        <p:spPr>
          <a:xfrm>
            <a:off x="3198697" y="3928205"/>
            <a:ext cx="416689" cy="57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875" marR="5080" algn="ctr">
              <a:spcBef>
                <a:spcPts val="1570"/>
              </a:spcBef>
            </a:pPr>
            <a:r>
              <a:rPr lang="es-MX" sz="3600" b="1" i="0" dirty="0">
                <a:solidFill>
                  <a:srgbClr val="0275BE"/>
                </a:solidFill>
                <a:effectLst/>
                <a:latin typeface="fontSerif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30221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7BDA7DA-89A6-F759-542E-0E74B61FE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02" y="3726546"/>
            <a:ext cx="7194745" cy="17514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E891890-E7FE-B61C-41CF-6ADD9C392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950" y="1796716"/>
            <a:ext cx="5178449" cy="162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02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8917E8-4221-C32D-4321-427CA4665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">
            <a:extLst>
              <a:ext uri="{FF2B5EF4-FFF2-40B4-BE49-F238E27FC236}">
                <a16:creationId xmlns:a16="http://schemas.microsoft.com/office/drawing/2014/main" id="{32A3B05C-BF1B-2F84-7EA3-25597AD90C49}"/>
              </a:ext>
            </a:extLst>
          </p:cNvPr>
          <p:cNvSpPr txBox="1"/>
          <p:nvPr/>
        </p:nvSpPr>
        <p:spPr>
          <a:xfrm>
            <a:off x="448655" y="509865"/>
            <a:ext cx="7233034" cy="542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3200" dirty="0"/>
              <a:t>ACERCA DE CREDIFIEL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7D8799-86B3-66C0-3EBE-0A9A65A7D6C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63A564B5-D0C0-40DC-9521-985CF79549A6}"/>
              </a:ext>
            </a:extLst>
          </p:cNvPr>
          <p:cNvGrpSpPr/>
          <p:nvPr/>
        </p:nvGrpSpPr>
        <p:grpSpPr>
          <a:xfrm>
            <a:off x="405449" y="1526371"/>
            <a:ext cx="1687773" cy="910932"/>
            <a:chOff x="130629" y="1331525"/>
            <a:chExt cx="2151662" cy="1161304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3E99C17D-C4B8-ABD5-6FE3-1BB4CE3A5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629" y="1331525"/>
              <a:ext cx="2151662" cy="1161304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32F0920-B99B-73B7-004F-55D3FF300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4972" y="1663732"/>
              <a:ext cx="1542977" cy="49689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25590E8A-1E69-9445-FA95-0037BB697DB1}"/>
              </a:ext>
            </a:extLst>
          </p:cNvPr>
          <p:cNvSpPr/>
          <p:nvPr/>
        </p:nvSpPr>
        <p:spPr>
          <a:xfrm>
            <a:off x="2243783" y="1451514"/>
            <a:ext cx="4007296" cy="1060646"/>
          </a:xfrm>
          <a:prstGeom prst="rect">
            <a:avLst/>
          </a:prstGeom>
        </p:spPr>
        <p:txBody>
          <a:bodyPr wrap="square" lIns="44547" tIns="22274" rIns="44547" bIns="22274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b="1" dirty="0">
                <a:solidFill>
                  <a:srgbClr val="0275B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Fundación de Credifiel, </a:t>
            </a:r>
            <a:r>
              <a:rPr lang="es-MX" b="1" dirty="0">
                <a:solidFill>
                  <a:srgbClr val="164284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tras identificar el potencial que tienen </a:t>
            </a:r>
          </a:p>
          <a:p>
            <a:r>
              <a:rPr lang="es-MX" b="1" dirty="0">
                <a:solidFill>
                  <a:srgbClr val="164284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los </a:t>
            </a:r>
            <a:r>
              <a:rPr lang="es-MX" sz="2400" b="1" dirty="0">
                <a:solidFill>
                  <a:srgbClr val="0275B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préstamos vía nómina</a:t>
            </a:r>
            <a:endParaRPr lang="es-MX" sz="1600" b="1" dirty="0">
              <a:solidFill>
                <a:srgbClr val="0275BE"/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9700876E-473A-96E7-5FBC-102392D12234}"/>
              </a:ext>
            </a:extLst>
          </p:cNvPr>
          <p:cNvGrpSpPr/>
          <p:nvPr/>
        </p:nvGrpSpPr>
        <p:grpSpPr>
          <a:xfrm>
            <a:off x="348344" y="3062071"/>
            <a:ext cx="1752599" cy="945921"/>
            <a:chOff x="348344" y="2795041"/>
            <a:chExt cx="1828799" cy="987048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680691AB-D40A-A2F2-3CEB-AADB75B5D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344" y="2795041"/>
              <a:ext cx="1828799" cy="987048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5B21C774-0832-83A8-A04F-1EF11922E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4504" y="3038423"/>
              <a:ext cx="1216478" cy="500284"/>
            </a:xfrm>
            <a:prstGeom prst="rect">
              <a:avLst/>
            </a:prstGeom>
          </p:spPr>
        </p:pic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7A511DB3-04AD-A7BF-CA78-DB539089C37B}"/>
              </a:ext>
            </a:extLst>
          </p:cNvPr>
          <p:cNvSpPr/>
          <p:nvPr/>
        </p:nvSpPr>
        <p:spPr>
          <a:xfrm>
            <a:off x="2266318" y="3004708"/>
            <a:ext cx="3762941" cy="1060646"/>
          </a:xfrm>
          <a:prstGeom prst="rect">
            <a:avLst/>
          </a:prstGeom>
        </p:spPr>
        <p:txBody>
          <a:bodyPr wrap="square" lIns="44547" tIns="22274" rIns="44547" bIns="22274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b="1" dirty="0">
                <a:solidFill>
                  <a:srgbClr val="0275B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Se lanza el producto de domiciliación, </a:t>
            </a:r>
            <a:r>
              <a:rPr lang="es-MX" b="1" dirty="0">
                <a:solidFill>
                  <a:srgbClr val="164284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que</a:t>
            </a:r>
            <a:r>
              <a:rPr lang="es-MX" sz="2400" b="1" dirty="0">
                <a:solidFill>
                  <a:srgbClr val="0275B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s-MX" b="1" dirty="0">
                <a:solidFill>
                  <a:srgbClr val="164284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permitió ampliar alcance con los clientes.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E660280-3416-D89F-D619-5B170084C47E}"/>
              </a:ext>
            </a:extLst>
          </p:cNvPr>
          <p:cNvGrpSpPr/>
          <p:nvPr/>
        </p:nvGrpSpPr>
        <p:grpSpPr>
          <a:xfrm>
            <a:off x="303016" y="4680877"/>
            <a:ext cx="1687773" cy="910932"/>
            <a:chOff x="273036" y="4518541"/>
            <a:chExt cx="1687773" cy="910932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F8CA7637-53DF-0BFD-F23B-C9AA919B3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3036" y="4518541"/>
              <a:ext cx="1687773" cy="910932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8DFB667F-1D2D-8C87-59AD-AE318B498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0320" y="4773400"/>
              <a:ext cx="1233204" cy="401214"/>
            </a:xfrm>
            <a:prstGeom prst="rect">
              <a:avLst/>
            </a:prstGeom>
          </p:spPr>
        </p:pic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8D79FAD-6779-334E-2D48-36D2FD541BA4}"/>
              </a:ext>
            </a:extLst>
          </p:cNvPr>
          <p:cNvSpPr/>
          <p:nvPr/>
        </p:nvSpPr>
        <p:spPr>
          <a:xfrm>
            <a:off x="2191062" y="4636000"/>
            <a:ext cx="4554512" cy="1060646"/>
          </a:xfrm>
          <a:prstGeom prst="rect">
            <a:avLst/>
          </a:prstGeom>
        </p:spPr>
        <p:txBody>
          <a:bodyPr wrap="square" lIns="44547" tIns="22274" rIns="44547" bIns="22274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b="1" dirty="0">
                <a:solidFill>
                  <a:srgbClr val="0275B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Se optimiza el modelo de negocio, </a:t>
            </a:r>
            <a:r>
              <a:rPr lang="es-MX" b="1" dirty="0">
                <a:solidFill>
                  <a:srgbClr val="164284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centrado en el producto de domiciliación, para mejorar la cobranza.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30B7BC2-D5B4-767C-FCDF-CC17A97735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814" y="2057078"/>
            <a:ext cx="1752599" cy="945921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C2351E7A-EB6D-83CD-164D-3078CB510BA4}"/>
              </a:ext>
            </a:extLst>
          </p:cNvPr>
          <p:cNvSpPr/>
          <p:nvPr/>
        </p:nvSpPr>
        <p:spPr>
          <a:xfrm>
            <a:off x="7255240" y="3119541"/>
            <a:ext cx="4406460" cy="1891642"/>
          </a:xfrm>
          <a:prstGeom prst="rect">
            <a:avLst/>
          </a:prstGeom>
        </p:spPr>
        <p:txBody>
          <a:bodyPr wrap="square" lIns="44547" tIns="22274" rIns="44547" bIns="22274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400" b="1" dirty="0">
                <a:solidFill>
                  <a:srgbClr val="0275B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Cumplimos 20 años de éxitos, </a:t>
            </a:r>
            <a:r>
              <a:rPr lang="es-MX" b="1" dirty="0">
                <a:solidFill>
                  <a:srgbClr val="164284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siendo una financiera consolidada, respaldada por la experiencia, la seguridad y la confianza que nuestros clientes han depositado en nosotros a lo largo del tiempo. 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F298B27E-824D-33CE-1F51-3488358B5A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3959" y="2310260"/>
            <a:ext cx="1360308" cy="43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41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25077EC-41F2-0A8A-5A92-BF09377D90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175" name="TÍTULO">
            <a:extLst>
              <a:ext uri="{FF2B5EF4-FFF2-40B4-BE49-F238E27FC236}">
                <a16:creationId xmlns:a16="http://schemas.microsoft.com/office/drawing/2014/main" id="{530118AC-857D-6858-5FAA-7FD06F8C5C63}"/>
              </a:ext>
            </a:extLst>
          </p:cNvPr>
          <p:cNvSpPr txBox="1"/>
          <p:nvPr/>
        </p:nvSpPr>
        <p:spPr>
          <a:xfrm>
            <a:off x="402160" y="339384"/>
            <a:ext cx="5061091" cy="542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3200" dirty="0"/>
              <a:t>NUESTRA PRESENCIA</a:t>
            </a:r>
          </a:p>
        </p:txBody>
      </p:sp>
      <p:sp>
        <p:nvSpPr>
          <p:cNvPr id="194" name="object 134">
            <a:extLst>
              <a:ext uri="{FF2B5EF4-FFF2-40B4-BE49-F238E27FC236}">
                <a16:creationId xmlns:a16="http://schemas.microsoft.com/office/drawing/2014/main" id="{8E8202AD-C9E8-56CD-0A2A-F2D2D508D12C}"/>
              </a:ext>
            </a:extLst>
          </p:cNvPr>
          <p:cNvSpPr txBox="1"/>
          <p:nvPr/>
        </p:nvSpPr>
        <p:spPr>
          <a:xfrm>
            <a:off x="7649046" y="4154206"/>
            <a:ext cx="3192905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spcBef>
                <a:spcPts val="120"/>
              </a:spcBef>
            </a:pPr>
            <a:r>
              <a:rPr lang="es-ES" sz="2400" b="1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s-ES" sz="3200" b="1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sucursales</a:t>
            </a:r>
            <a:endParaRPr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1600" b="1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todo el país</a:t>
            </a:r>
            <a:endParaRPr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5" name="object 162">
            <a:extLst>
              <a:ext uri="{FF2B5EF4-FFF2-40B4-BE49-F238E27FC236}">
                <a16:creationId xmlns:a16="http://schemas.microsoft.com/office/drawing/2014/main" id="{FBB79F1F-DFA8-057D-FC18-940A941A26DB}"/>
              </a:ext>
            </a:extLst>
          </p:cNvPr>
          <p:cNvSpPr txBox="1"/>
          <p:nvPr/>
        </p:nvSpPr>
        <p:spPr>
          <a:xfrm>
            <a:off x="9145264" y="3254621"/>
            <a:ext cx="1346918" cy="84638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600" b="1" spc="157" baseline="-3996" dirty="0">
                <a:solidFill>
                  <a:srgbClr val="0275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s-ES" sz="5400" b="1" spc="105" dirty="0">
                <a:solidFill>
                  <a:srgbClr val="1742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sz="5400" b="1" spc="105" dirty="0">
                <a:solidFill>
                  <a:srgbClr val="1742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Imagen 196">
            <a:extLst>
              <a:ext uri="{FF2B5EF4-FFF2-40B4-BE49-F238E27FC236}">
                <a16:creationId xmlns:a16="http://schemas.microsoft.com/office/drawing/2014/main" id="{0269BE29-B117-D417-B580-F109895C1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286" y="3144125"/>
            <a:ext cx="1213598" cy="113431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A70FA9C-57A8-C537-FC28-C988F9EFDEAD}"/>
              </a:ext>
            </a:extLst>
          </p:cNvPr>
          <p:cNvSpPr/>
          <p:nvPr/>
        </p:nvSpPr>
        <p:spPr>
          <a:xfrm>
            <a:off x="6443663" y="1428749"/>
            <a:ext cx="5529262" cy="1314561"/>
          </a:xfrm>
          <a:prstGeom prst="rect">
            <a:avLst/>
          </a:prstGeom>
        </p:spPr>
        <p:txBody>
          <a:bodyPr wrap="square" lIns="44547" tIns="22274" rIns="44547" bIns="22274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20"/>
              </a:spcBef>
              <a:defRPr sz="3600" b="0">
                <a:solidFill>
                  <a:srgbClr val="002F87"/>
                </a:solidFill>
                <a:latin typeface="Baloo"/>
                <a:ea typeface="Baloo"/>
                <a:cs typeface="Baloo"/>
                <a:sym typeface="Baloo"/>
              </a:defRPr>
            </a:pPr>
            <a:r>
              <a:rPr lang="es-MX" sz="2000" spc="110" dirty="0">
                <a:solidFill>
                  <a:srgbClr val="0275BE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 Extrabold"/>
              </a:rPr>
              <a:t>Con presencia en las </a:t>
            </a:r>
            <a:r>
              <a:rPr lang="es-MX" sz="2000" b="1" spc="110" dirty="0">
                <a:solidFill>
                  <a:srgbClr val="0275BE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 Extrabold"/>
              </a:rPr>
              <a:t>ciudades </a:t>
            </a:r>
          </a:p>
          <a:p>
            <a:pPr algn="ctr">
              <a:spcBef>
                <a:spcPts val="120"/>
              </a:spcBef>
              <a:defRPr sz="3600" b="0">
                <a:solidFill>
                  <a:srgbClr val="002F87"/>
                </a:solidFill>
                <a:latin typeface="Baloo"/>
                <a:ea typeface="Baloo"/>
                <a:cs typeface="Baloo"/>
                <a:sym typeface="Baloo"/>
              </a:defRPr>
            </a:pPr>
            <a:r>
              <a:rPr lang="es-MX" sz="2000" b="1" spc="110" dirty="0">
                <a:solidFill>
                  <a:srgbClr val="0275BE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 Extrabold"/>
              </a:rPr>
              <a:t>más estratégicas</a:t>
            </a:r>
            <a:r>
              <a:rPr lang="es-MX" sz="2000" spc="110" dirty="0">
                <a:solidFill>
                  <a:srgbClr val="0275BE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 Extrabold"/>
              </a:rPr>
              <a:t> del país, como: </a:t>
            </a:r>
          </a:p>
          <a:p>
            <a:pPr algn="ctr">
              <a:spcBef>
                <a:spcPts val="120"/>
              </a:spcBef>
              <a:defRPr sz="3600" b="0">
                <a:solidFill>
                  <a:srgbClr val="002F87"/>
                </a:solidFill>
                <a:latin typeface="Baloo"/>
                <a:ea typeface="Baloo"/>
                <a:cs typeface="Baloo"/>
                <a:sym typeface="Baloo"/>
              </a:defRPr>
            </a:pPr>
            <a:r>
              <a:rPr lang="es-MX" sz="2000" b="1" spc="110" dirty="0">
                <a:solidFill>
                  <a:srgbClr val="00407D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 Extrabold"/>
              </a:rPr>
              <a:t>Puebla, Oaxaca, Guadalajara, </a:t>
            </a:r>
          </a:p>
          <a:p>
            <a:pPr algn="ctr">
              <a:spcBef>
                <a:spcPts val="120"/>
              </a:spcBef>
              <a:defRPr sz="3600" b="0">
                <a:solidFill>
                  <a:srgbClr val="002F87"/>
                </a:solidFill>
                <a:latin typeface="Baloo"/>
                <a:ea typeface="Baloo"/>
                <a:cs typeface="Baloo"/>
                <a:sym typeface="Baloo"/>
              </a:defRPr>
            </a:pPr>
            <a:r>
              <a:rPr lang="es-MX" sz="2000" b="1" spc="110" dirty="0">
                <a:solidFill>
                  <a:srgbClr val="00407D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 Extrabold"/>
              </a:rPr>
              <a:t>Ciudad de México y Michoacán.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A2570D-B84E-1D17-FABF-29B659D97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986" y="922272"/>
            <a:ext cx="7355302" cy="50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9C8508-CA4B-1A15-7AD9-203F175CE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CE7185B-CB96-1D88-E2E0-A53D25CE23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171" name="object 164">
            <a:extLst>
              <a:ext uri="{FF2B5EF4-FFF2-40B4-BE49-F238E27FC236}">
                <a16:creationId xmlns:a16="http://schemas.microsoft.com/office/drawing/2014/main" id="{2F0F32A9-8371-F1AD-2350-4498ED971DE1}"/>
              </a:ext>
            </a:extLst>
          </p:cNvPr>
          <p:cNvSpPr txBox="1"/>
          <p:nvPr/>
        </p:nvSpPr>
        <p:spPr>
          <a:xfrm>
            <a:off x="5004059" y="5782978"/>
            <a:ext cx="3025896" cy="14106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00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sz="800" spc="-5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800" spc="50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Cifras</a:t>
            </a:r>
            <a:r>
              <a:rPr sz="800" spc="-5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800" spc="60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históricas</a:t>
            </a:r>
            <a:r>
              <a:rPr sz="800" spc="-5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800" spc="85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</a:t>
            </a:r>
            <a:r>
              <a:rPr sz="800" spc="-5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800" spc="80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sz="800" spc="-5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800" spc="70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fundación</a:t>
            </a:r>
            <a:r>
              <a:rPr sz="800" spc="-5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800" spc="70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800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800" spc="-10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Credifiel.</a:t>
            </a:r>
            <a:endParaRPr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TÍTULO">
            <a:extLst>
              <a:ext uri="{FF2B5EF4-FFF2-40B4-BE49-F238E27FC236}">
                <a16:creationId xmlns:a16="http://schemas.microsoft.com/office/drawing/2014/main" id="{26324638-CB3A-3F5E-E563-CC281A198544}"/>
              </a:ext>
            </a:extLst>
          </p:cNvPr>
          <p:cNvSpPr txBox="1"/>
          <p:nvPr/>
        </p:nvSpPr>
        <p:spPr>
          <a:xfrm>
            <a:off x="402160" y="339384"/>
            <a:ext cx="5061091" cy="542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3200" dirty="0"/>
              <a:t>NUESTRA GENTE</a:t>
            </a:r>
          </a:p>
        </p:txBody>
      </p:sp>
      <p:sp>
        <p:nvSpPr>
          <p:cNvPr id="200" name="object 134">
            <a:extLst>
              <a:ext uri="{FF2B5EF4-FFF2-40B4-BE49-F238E27FC236}">
                <a16:creationId xmlns:a16="http://schemas.microsoft.com/office/drawing/2014/main" id="{FEE0BED9-0A16-919A-C5B7-C221076AEFFB}"/>
              </a:ext>
            </a:extLst>
          </p:cNvPr>
          <p:cNvSpPr txBox="1"/>
          <p:nvPr/>
        </p:nvSpPr>
        <p:spPr>
          <a:xfrm>
            <a:off x="1643063" y="2614265"/>
            <a:ext cx="2136303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spcBef>
                <a:spcPts val="120"/>
              </a:spcBef>
            </a:pPr>
            <a:r>
              <a:rPr lang="es-ES" sz="2000" b="1" spc="110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colaboradores</a:t>
            </a:r>
            <a:endParaRPr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object 162">
            <a:extLst>
              <a:ext uri="{FF2B5EF4-FFF2-40B4-BE49-F238E27FC236}">
                <a16:creationId xmlns:a16="http://schemas.microsoft.com/office/drawing/2014/main" id="{22540071-27E3-23B1-94DA-E3F7B0F09A59}"/>
              </a:ext>
            </a:extLst>
          </p:cNvPr>
          <p:cNvSpPr txBox="1"/>
          <p:nvPr/>
        </p:nvSpPr>
        <p:spPr>
          <a:xfrm>
            <a:off x="1942190" y="2126815"/>
            <a:ext cx="1880208" cy="5693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s-MX" sz="4400" b="1" spc="157" baseline="-3996" dirty="0">
                <a:solidFill>
                  <a:srgbClr val="0275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s-MX" sz="3600" b="1" spc="105" dirty="0">
                <a:solidFill>
                  <a:srgbClr val="1742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1,500</a:t>
            </a:r>
            <a:endParaRPr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4" name="Grupo 213">
            <a:extLst>
              <a:ext uri="{FF2B5EF4-FFF2-40B4-BE49-F238E27FC236}">
                <a16:creationId xmlns:a16="http://schemas.microsoft.com/office/drawing/2014/main" id="{03A38502-5E3A-3164-BA00-65049C2DCAE4}"/>
              </a:ext>
            </a:extLst>
          </p:cNvPr>
          <p:cNvGrpSpPr/>
          <p:nvPr/>
        </p:nvGrpSpPr>
        <p:grpSpPr>
          <a:xfrm>
            <a:off x="1831794" y="4202861"/>
            <a:ext cx="2362487" cy="930045"/>
            <a:chOff x="10014338" y="3936453"/>
            <a:chExt cx="2362487" cy="930045"/>
          </a:xfrm>
        </p:grpSpPr>
        <p:sp>
          <p:nvSpPr>
            <p:cNvPr id="202" name="object 134">
              <a:extLst>
                <a:ext uri="{FF2B5EF4-FFF2-40B4-BE49-F238E27FC236}">
                  <a16:creationId xmlns:a16="http://schemas.microsoft.com/office/drawing/2014/main" id="{C40E4635-898D-B14E-2E15-7D81A4EECB2B}"/>
                </a:ext>
              </a:extLst>
            </p:cNvPr>
            <p:cNvSpPr txBox="1"/>
            <p:nvPr/>
          </p:nvSpPr>
          <p:spPr>
            <a:xfrm>
              <a:off x="10098845" y="4481777"/>
              <a:ext cx="2077723" cy="3847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algn="ctr">
                <a:spcBef>
                  <a:spcPts val="120"/>
                </a:spcBef>
              </a:pPr>
              <a:r>
                <a:rPr lang="es-ES" sz="2400" b="1" spc="110" dirty="0">
                  <a:solidFill>
                    <a:srgbClr val="0075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préstamos*</a:t>
              </a:r>
              <a:endParaRPr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object 162">
              <a:extLst>
                <a:ext uri="{FF2B5EF4-FFF2-40B4-BE49-F238E27FC236}">
                  <a16:creationId xmlns:a16="http://schemas.microsoft.com/office/drawing/2014/main" id="{CB1BDD10-FFE0-073B-5C58-49B5204A119F}"/>
                </a:ext>
              </a:extLst>
            </p:cNvPr>
            <p:cNvSpPr txBox="1"/>
            <p:nvPr/>
          </p:nvSpPr>
          <p:spPr>
            <a:xfrm>
              <a:off x="10014338" y="3936453"/>
              <a:ext cx="2362487" cy="569387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lang="es-MX" sz="4400" b="1" spc="157" baseline="-3996" dirty="0">
                  <a:solidFill>
                    <a:srgbClr val="0275B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s-MX" sz="3600" b="1" spc="105" dirty="0">
                  <a:solidFill>
                    <a:srgbClr val="1742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640,000</a:t>
              </a:r>
              <a:endParaRPr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5" name="Imagen 204">
            <a:extLst>
              <a:ext uri="{FF2B5EF4-FFF2-40B4-BE49-F238E27FC236}">
                <a16:creationId xmlns:a16="http://schemas.microsoft.com/office/drawing/2014/main" id="{50BE46F5-FF91-6DBE-F700-72AB6F715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45" y="1945671"/>
            <a:ext cx="1212499" cy="1281606"/>
          </a:xfrm>
          <a:prstGeom prst="rect">
            <a:avLst/>
          </a:prstGeom>
        </p:spPr>
      </p:pic>
      <p:pic>
        <p:nvPicPr>
          <p:cNvPr id="213" name="Imagen 212">
            <a:extLst>
              <a:ext uri="{FF2B5EF4-FFF2-40B4-BE49-F238E27FC236}">
                <a16:creationId xmlns:a16="http://schemas.microsoft.com/office/drawing/2014/main" id="{3A01F540-016F-A68D-279B-FC45F2F77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91" y="4097629"/>
            <a:ext cx="1198402" cy="1167194"/>
          </a:xfrm>
          <a:prstGeom prst="rect">
            <a:avLst/>
          </a:prstGeom>
        </p:spPr>
      </p:pic>
      <p:pic>
        <p:nvPicPr>
          <p:cNvPr id="2" name="object 2">
            <a:extLst>
              <a:ext uri="{FF2B5EF4-FFF2-40B4-BE49-F238E27FC236}">
                <a16:creationId xmlns:a16="http://schemas.microsoft.com/office/drawing/2014/main" id="{4D8635FB-6F0D-04DF-C04C-065A5CFA3B1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47918" y="1333644"/>
            <a:ext cx="4179523" cy="4200040"/>
          </a:xfrm>
          <a:prstGeom prst="rect">
            <a:avLst/>
          </a:prstGeom>
        </p:spPr>
      </p:pic>
      <p:sp>
        <p:nvSpPr>
          <p:cNvPr id="3" name="object 134">
            <a:extLst>
              <a:ext uri="{FF2B5EF4-FFF2-40B4-BE49-F238E27FC236}">
                <a16:creationId xmlns:a16="http://schemas.microsoft.com/office/drawing/2014/main" id="{10548701-4196-E439-F36D-BC268C2F5B73}"/>
              </a:ext>
            </a:extLst>
          </p:cNvPr>
          <p:cNvSpPr txBox="1"/>
          <p:nvPr/>
        </p:nvSpPr>
        <p:spPr>
          <a:xfrm>
            <a:off x="9444037" y="2442996"/>
            <a:ext cx="2419350" cy="87716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spcBef>
                <a:spcPts val="120"/>
              </a:spcBef>
            </a:pPr>
            <a:r>
              <a:rPr sz="2400" b="1" spc="110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acuerdos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sz="1600" b="1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1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entidades </a:t>
            </a:r>
          </a:p>
          <a:p>
            <a:pPr algn="ctr"/>
            <a:r>
              <a:rPr lang="es-ES" sz="1600" b="1" dirty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sz="1600" b="1" dirty="0" err="1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gobierno</a:t>
            </a:r>
            <a:endParaRPr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1E0751-1474-52B0-9C89-7B50E09AF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216" y="1833554"/>
            <a:ext cx="1482062" cy="1195408"/>
          </a:xfrm>
          <a:prstGeom prst="rect">
            <a:avLst/>
          </a:prstGeom>
        </p:spPr>
      </p:pic>
      <p:sp>
        <p:nvSpPr>
          <p:cNvPr id="10" name="object 162">
            <a:extLst>
              <a:ext uri="{FF2B5EF4-FFF2-40B4-BE49-F238E27FC236}">
                <a16:creationId xmlns:a16="http://schemas.microsoft.com/office/drawing/2014/main" id="{5A893252-2C63-4C12-2DF6-D3A3F132BDD7}"/>
              </a:ext>
            </a:extLst>
          </p:cNvPr>
          <p:cNvSpPr txBox="1"/>
          <p:nvPr/>
        </p:nvSpPr>
        <p:spPr>
          <a:xfrm>
            <a:off x="9967826" y="1797482"/>
            <a:ext cx="1276438" cy="5693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s-MX" sz="4400" b="1" spc="157" baseline="-3996" dirty="0">
                <a:solidFill>
                  <a:srgbClr val="0275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s-MX" sz="3600" b="1" spc="105" dirty="0">
                <a:solidFill>
                  <a:srgbClr val="1742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</a:t>
            </a:r>
            <a:endParaRPr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5F2B63C-F4FA-5C5F-444B-D44794693F68}"/>
              </a:ext>
            </a:extLst>
          </p:cNvPr>
          <p:cNvGrpSpPr/>
          <p:nvPr/>
        </p:nvGrpSpPr>
        <p:grpSpPr>
          <a:xfrm>
            <a:off x="9604860" y="4180060"/>
            <a:ext cx="2362487" cy="930041"/>
            <a:chOff x="9991188" y="2696035"/>
            <a:chExt cx="2362487" cy="930041"/>
          </a:xfrm>
        </p:grpSpPr>
        <p:sp>
          <p:nvSpPr>
            <p:cNvPr id="12" name="object 134">
              <a:extLst>
                <a:ext uri="{FF2B5EF4-FFF2-40B4-BE49-F238E27FC236}">
                  <a16:creationId xmlns:a16="http://schemas.microsoft.com/office/drawing/2014/main" id="{6B51C0C4-2633-A662-3AC9-B84F5D2EE927}"/>
                </a:ext>
              </a:extLst>
            </p:cNvPr>
            <p:cNvSpPr txBox="1"/>
            <p:nvPr/>
          </p:nvSpPr>
          <p:spPr>
            <a:xfrm>
              <a:off x="10110420" y="3241355"/>
              <a:ext cx="2077723" cy="3847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algn="ctr">
                <a:spcBef>
                  <a:spcPts val="120"/>
                </a:spcBef>
              </a:pPr>
              <a:r>
                <a:rPr lang="es-ES" sz="2400" b="1" spc="110" dirty="0">
                  <a:solidFill>
                    <a:srgbClr val="0075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clientes*</a:t>
              </a:r>
              <a:endParaRPr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162">
              <a:extLst>
                <a:ext uri="{FF2B5EF4-FFF2-40B4-BE49-F238E27FC236}">
                  <a16:creationId xmlns:a16="http://schemas.microsoft.com/office/drawing/2014/main" id="{85F0E2E5-9112-3871-B54D-CE41A01673DC}"/>
                </a:ext>
              </a:extLst>
            </p:cNvPr>
            <p:cNvSpPr txBox="1"/>
            <p:nvPr/>
          </p:nvSpPr>
          <p:spPr>
            <a:xfrm>
              <a:off x="9991188" y="2696035"/>
              <a:ext cx="2362487" cy="569387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lang="es-MX" sz="4400" b="1" spc="157" baseline="-3996" dirty="0">
                  <a:solidFill>
                    <a:srgbClr val="0275B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s-MX" sz="3600" b="1" spc="105" dirty="0">
                  <a:solidFill>
                    <a:srgbClr val="1742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320,000</a:t>
              </a:r>
              <a:endParaRPr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D73DCF63-F377-F573-9268-0B352AECF2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5354" y="4035430"/>
            <a:ext cx="1309708" cy="121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54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5CA15-385C-CCE7-0415-F684EED05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6C9653C-DFCF-7D55-CA79-AC0E77AD68B4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703CDCF-D2AD-AC44-3EBB-EF7CEE256EE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4" name="TÍTULO">
            <a:extLst>
              <a:ext uri="{FF2B5EF4-FFF2-40B4-BE49-F238E27FC236}">
                <a16:creationId xmlns:a16="http://schemas.microsoft.com/office/drawing/2014/main" id="{B6FD9485-F68B-BF90-4929-5533E10D34C2}"/>
              </a:ext>
            </a:extLst>
          </p:cNvPr>
          <p:cNvSpPr txBox="1"/>
          <p:nvPr/>
        </p:nvSpPr>
        <p:spPr>
          <a:xfrm>
            <a:off x="405275" y="547507"/>
            <a:ext cx="8836696" cy="357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2000" dirty="0"/>
              <a:t>COMPORTAMIENTO DEL PRODUCTO DE DOMICILIACIÓN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A27C762A-3E04-389A-7C7E-8E813C81D1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1776162"/>
              </p:ext>
            </p:extLst>
          </p:nvPr>
        </p:nvGraphicFramePr>
        <p:xfrm>
          <a:off x="2433433" y="1760343"/>
          <a:ext cx="6548521" cy="4244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ÍTULO">
            <a:extLst>
              <a:ext uri="{FF2B5EF4-FFF2-40B4-BE49-F238E27FC236}">
                <a16:creationId xmlns:a16="http://schemas.microsoft.com/office/drawing/2014/main" id="{67270B29-D06E-51B3-531A-45E0ADD98E8E}"/>
              </a:ext>
            </a:extLst>
          </p:cNvPr>
          <p:cNvSpPr txBox="1"/>
          <p:nvPr/>
        </p:nvSpPr>
        <p:spPr>
          <a:xfrm>
            <a:off x="5305410" y="1295224"/>
            <a:ext cx="1581180" cy="26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s-ES" sz="1400" dirty="0"/>
              <a:t>% ECA Histórica</a:t>
            </a:r>
          </a:p>
        </p:txBody>
      </p:sp>
    </p:spTree>
    <p:extLst>
      <p:ext uri="{BB962C8B-B14F-4D97-AF65-F5344CB8AC3E}">
        <p14:creationId xmlns:p14="http://schemas.microsoft.com/office/powerpoint/2010/main" val="2993471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2DA51-80AC-4FC6-EC77-F88D74BA4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824F851-21E6-B1F4-8EDE-438B7DDC7E76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51A18C0-5F50-1D8F-E752-8A0E0C38713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4" name="object 18">
            <a:extLst>
              <a:ext uri="{FF2B5EF4-FFF2-40B4-BE49-F238E27FC236}">
                <a16:creationId xmlns:a16="http://schemas.microsoft.com/office/drawing/2014/main" id="{86F1A81D-7F4F-B468-653E-D35A8637437C}"/>
              </a:ext>
            </a:extLst>
          </p:cNvPr>
          <p:cNvSpPr txBox="1"/>
          <p:nvPr/>
        </p:nvSpPr>
        <p:spPr>
          <a:xfrm>
            <a:off x="419898" y="1591178"/>
            <a:ext cx="5957753" cy="448007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875" marR="5080">
              <a:spcBef>
                <a:spcPts val="1570"/>
              </a:spcBef>
            </a:pP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Como parte del negocio, Credifiel opera créditos con </a:t>
            </a:r>
            <a:r>
              <a:rPr lang="es-MX" b="1" dirty="0">
                <a:solidFill>
                  <a:srgbClr val="0275B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cobranza domiciliada</a:t>
            </a: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, esto es, créditos en los cuales la cobranza se ejecuta cada quince días o cada mes -dependiendo del crédito- domiciliando el pago a través la cuenta de cheques del cliente.</a:t>
            </a:r>
            <a:endParaRPr lang="es-MX" sz="1600" dirty="0">
              <a:solidFill>
                <a:srgbClr val="646B6B"/>
              </a:solidFill>
              <a:latin typeface="fontSerif"/>
            </a:endParaRPr>
          </a:p>
          <a:p>
            <a:pPr marL="15875" marR="5080">
              <a:spcBef>
                <a:spcPts val="1570"/>
              </a:spcBef>
            </a:pPr>
            <a:r>
              <a:rPr lang="es-MX" sz="1600" dirty="0">
                <a:solidFill>
                  <a:srgbClr val="646B6B"/>
                </a:solidFill>
                <a:latin typeface="fontSerif"/>
              </a:rPr>
              <a:t>Este nicho r</a:t>
            </a: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epresenta aproximadamente el </a:t>
            </a:r>
            <a:r>
              <a:rPr lang="es-MX" b="1" dirty="0">
                <a:solidFill>
                  <a:srgbClr val="0275B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8% </a:t>
            </a: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del total de la cartera de la compañía. Los resultados de cobranza se analizan por cosechas, esto es, el total de créditos colocados por mes. El </a:t>
            </a:r>
            <a:r>
              <a:rPr lang="es-MX" b="1" dirty="0">
                <a:solidFill>
                  <a:srgbClr val="0275B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93% </a:t>
            </a: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de los créditos están colocados a un plazo de 24 meses, el resto es a 12 meses.</a:t>
            </a:r>
            <a:endParaRPr lang="es-MX" sz="1600" dirty="0">
              <a:solidFill>
                <a:srgbClr val="646B6B"/>
              </a:solidFill>
              <a:latin typeface="fontSerif"/>
            </a:endParaRPr>
          </a:p>
          <a:p>
            <a:pPr marL="15875" marR="5080">
              <a:spcBef>
                <a:spcPts val="1570"/>
              </a:spcBef>
            </a:pP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La cobranza se realiza a través de </a:t>
            </a:r>
            <a:r>
              <a:rPr lang="es-MX" b="1" dirty="0">
                <a:solidFill>
                  <a:srgbClr val="0275B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4 bancos</a:t>
            </a: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, cada banco tiene diferentes estrategias de cobro (en total 21 estrategias) los cuales tienen un costo distinto.  En días programados (cuando se sabe que la quincena del acreditado va a ser depositada), se efectúan los intentos de cobro a través de alguna de estas estrategias.  En los anexos se encuentran la lista de bancos y las distintas estrategias disponibles.</a:t>
            </a:r>
          </a:p>
          <a:p>
            <a:pPr marL="15875" marR="5080">
              <a:spcBef>
                <a:spcPts val="1570"/>
              </a:spcBef>
            </a:pPr>
            <a:endParaRPr lang="es-MX" sz="1600" b="0" i="0" dirty="0">
              <a:solidFill>
                <a:srgbClr val="646B6B"/>
              </a:solidFill>
              <a:effectLst/>
              <a:latin typeface="fontSerif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BB9D11F-813B-AF3B-09CF-316C6361CBFF}"/>
              </a:ext>
            </a:extLst>
          </p:cNvPr>
          <p:cNvSpPr txBox="1"/>
          <p:nvPr/>
        </p:nvSpPr>
        <p:spPr>
          <a:xfrm>
            <a:off x="325446" y="423066"/>
            <a:ext cx="77171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rgbClr val="144482"/>
                </a:solidFill>
                <a:latin typeface="Arial"/>
                <a:cs typeface="Arial"/>
                <a:sym typeface="Arial"/>
              </a:rPr>
              <a:t>DOMICILIACIÓN INTELIGENTE:</a:t>
            </a:r>
          </a:p>
          <a:p>
            <a:r>
              <a:rPr lang="es-MX" sz="2400" b="1" dirty="0">
                <a:solidFill>
                  <a:srgbClr val="144482"/>
                </a:solidFill>
                <a:latin typeface="Arial"/>
                <a:cs typeface="Arial"/>
                <a:sym typeface="Arial"/>
              </a:rPr>
              <a:t>Optimizando la Gestión de Cobros en Credifiel</a:t>
            </a:r>
          </a:p>
        </p:txBody>
      </p:sp>
      <p:grpSp>
        <p:nvGrpSpPr>
          <p:cNvPr id="2" name="object 15">
            <a:extLst>
              <a:ext uri="{FF2B5EF4-FFF2-40B4-BE49-F238E27FC236}">
                <a16:creationId xmlns:a16="http://schemas.microsoft.com/office/drawing/2014/main" id="{5983A03D-53EC-A9F2-BB7E-23502D877D3D}"/>
              </a:ext>
            </a:extLst>
          </p:cNvPr>
          <p:cNvGrpSpPr/>
          <p:nvPr/>
        </p:nvGrpSpPr>
        <p:grpSpPr>
          <a:xfrm>
            <a:off x="7078678" y="1954924"/>
            <a:ext cx="4211884" cy="3376063"/>
            <a:chOff x="1038837" y="1855085"/>
            <a:chExt cx="5385435" cy="4316730"/>
          </a:xfrm>
        </p:grpSpPr>
        <p:pic>
          <p:nvPicPr>
            <p:cNvPr id="3" name="object 16">
              <a:extLst>
                <a:ext uri="{FF2B5EF4-FFF2-40B4-BE49-F238E27FC236}">
                  <a16:creationId xmlns:a16="http://schemas.microsoft.com/office/drawing/2014/main" id="{EC688576-A638-79DC-0E50-69A6C005BFD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8837" y="1855085"/>
              <a:ext cx="5385260" cy="4212447"/>
            </a:xfrm>
            <a:prstGeom prst="rect">
              <a:avLst/>
            </a:prstGeom>
          </p:spPr>
        </p:pic>
        <p:pic>
          <p:nvPicPr>
            <p:cNvPr id="5" name="object 17">
              <a:extLst>
                <a:ext uri="{FF2B5EF4-FFF2-40B4-BE49-F238E27FC236}">
                  <a16:creationId xmlns:a16="http://schemas.microsoft.com/office/drawing/2014/main" id="{81B8610C-44C3-20A1-7EB7-E8A0B164AEA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2782" y="6067553"/>
              <a:ext cx="3251314" cy="103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02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8FC60E-B4DC-47DC-29C3-6B310BE5F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C5C39AC9-488E-C8FE-B943-6D4BE4E3B3FB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E75AA8B-7EE9-78ED-974A-BA62C719E1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4" name="object 18">
            <a:extLst>
              <a:ext uri="{FF2B5EF4-FFF2-40B4-BE49-F238E27FC236}">
                <a16:creationId xmlns:a16="http://schemas.microsoft.com/office/drawing/2014/main" id="{6502F9AD-3F75-B78D-0EB8-A32430C6C028}"/>
              </a:ext>
            </a:extLst>
          </p:cNvPr>
          <p:cNvSpPr txBox="1"/>
          <p:nvPr/>
        </p:nvSpPr>
        <p:spPr>
          <a:xfrm>
            <a:off x="419899" y="2007867"/>
            <a:ext cx="5436892" cy="34028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875" marR="5080">
              <a:spcBef>
                <a:spcPts val="1570"/>
              </a:spcBef>
            </a:pP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Existen </a:t>
            </a:r>
            <a:r>
              <a:rPr lang="es-MX" b="1" dirty="0">
                <a:solidFill>
                  <a:srgbClr val="0275B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18 tipos de respuesta </a:t>
            </a: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de cada intento que los bancos envían con distintos horarios, estas respuestas van desde la DOMICILIACION EXITOSA hasta la CUENTA CANCELADA.</a:t>
            </a:r>
          </a:p>
          <a:p>
            <a:pPr marL="15875" marR="5080">
              <a:spcBef>
                <a:spcPts val="1570"/>
              </a:spcBef>
            </a:pPr>
            <a:endParaRPr lang="es-MX" sz="1600" b="0" i="0" dirty="0">
              <a:solidFill>
                <a:srgbClr val="646B6B"/>
              </a:solidFill>
              <a:effectLst/>
              <a:latin typeface="fontSerif"/>
            </a:endParaRPr>
          </a:p>
          <a:p>
            <a:pPr marL="15875" marR="5080">
              <a:spcBef>
                <a:spcPts val="1570"/>
              </a:spcBef>
            </a:pP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Cabe aclarar que el tiempo de respuesta por banco y por estrategia también tiene una influencia en el resultado.  Existen estrategias que pueden ser más exitosas pero cuya respuesta de resultados recibimos </a:t>
            </a:r>
            <a:r>
              <a:rPr lang="es-MX" b="1" dirty="0">
                <a:solidFill>
                  <a:srgbClr val="0275B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24 horas después</a:t>
            </a: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, lo que nos impide hacer más intentos de cobro en el día en el que sabemos la cuenta del cliente tiene fondos disponibles.</a:t>
            </a:r>
          </a:p>
          <a:p>
            <a:pPr marL="15875" marR="5080">
              <a:spcBef>
                <a:spcPts val="1570"/>
              </a:spcBef>
            </a:pPr>
            <a:endParaRPr lang="es-MX" sz="1600" b="0" i="0" dirty="0">
              <a:solidFill>
                <a:srgbClr val="646B6B"/>
              </a:solidFill>
              <a:effectLst/>
              <a:latin typeface="fontSerif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2964BF4-88C1-CB13-C791-CCC86091D0C7}"/>
              </a:ext>
            </a:extLst>
          </p:cNvPr>
          <p:cNvSpPr txBox="1"/>
          <p:nvPr/>
        </p:nvSpPr>
        <p:spPr>
          <a:xfrm>
            <a:off x="325446" y="423066"/>
            <a:ext cx="77171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rgbClr val="144482"/>
                </a:solidFill>
                <a:latin typeface="Arial"/>
                <a:cs typeface="Arial"/>
                <a:sym typeface="Arial"/>
              </a:rPr>
              <a:t>DOMICILIACIÓN INTELIGENTE:</a:t>
            </a:r>
          </a:p>
          <a:p>
            <a:r>
              <a:rPr lang="es-MX" sz="2400" b="1" dirty="0">
                <a:solidFill>
                  <a:srgbClr val="144482"/>
                </a:solidFill>
                <a:latin typeface="Arial"/>
                <a:cs typeface="Arial"/>
                <a:sym typeface="Arial"/>
              </a:rPr>
              <a:t>Optimizando la Gestión de Cobros en Credifiel</a:t>
            </a:r>
          </a:p>
        </p:txBody>
      </p:sp>
      <p:grpSp>
        <p:nvGrpSpPr>
          <p:cNvPr id="2" name="object 18">
            <a:extLst>
              <a:ext uri="{FF2B5EF4-FFF2-40B4-BE49-F238E27FC236}">
                <a16:creationId xmlns:a16="http://schemas.microsoft.com/office/drawing/2014/main" id="{A634DD48-F983-8D89-1864-A58DA161A25B}"/>
              </a:ext>
            </a:extLst>
          </p:cNvPr>
          <p:cNvGrpSpPr/>
          <p:nvPr/>
        </p:nvGrpSpPr>
        <p:grpSpPr>
          <a:xfrm>
            <a:off x="6981783" y="1828800"/>
            <a:ext cx="4340539" cy="3479187"/>
            <a:chOff x="7372079" y="1855085"/>
            <a:chExt cx="5385435" cy="4316730"/>
          </a:xfrm>
        </p:grpSpPr>
        <p:pic>
          <p:nvPicPr>
            <p:cNvPr id="3" name="object 19">
              <a:extLst>
                <a:ext uri="{FF2B5EF4-FFF2-40B4-BE49-F238E27FC236}">
                  <a16:creationId xmlns:a16="http://schemas.microsoft.com/office/drawing/2014/main" id="{79ABDEE5-A0A8-B6AF-AB58-075F418596F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2079" y="1855085"/>
              <a:ext cx="5385260" cy="4212447"/>
            </a:xfrm>
            <a:prstGeom prst="rect">
              <a:avLst/>
            </a:prstGeom>
          </p:spPr>
        </p:pic>
        <p:pic>
          <p:nvPicPr>
            <p:cNvPr id="5" name="object 20">
              <a:extLst>
                <a:ext uri="{FF2B5EF4-FFF2-40B4-BE49-F238E27FC236}">
                  <a16:creationId xmlns:a16="http://schemas.microsoft.com/office/drawing/2014/main" id="{A846D611-B0F6-6635-40DA-3239AF4AB78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6024" y="6067553"/>
              <a:ext cx="3251314" cy="103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551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BD96D1-0C3F-9526-6832-25855F870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1D0BD9F9-99FC-F147-5418-91E160AE7662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8C1AC0E-4983-B7D5-6E5F-9DFEE1BB480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5" name="TÍTULO">
            <a:extLst>
              <a:ext uri="{FF2B5EF4-FFF2-40B4-BE49-F238E27FC236}">
                <a16:creationId xmlns:a16="http://schemas.microsoft.com/office/drawing/2014/main" id="{43FB957A-D924-6AA9-F1ED-C179F42E68ED}"/>
              </a:ext>
            </a:extLst>
          </p:cNvPr>
          <p:cNvSpPr txBox="1"/>
          <p:nvPr/>
        </p:nvSpPr>
        <p:spPr>
          <a:xfrm>
            <a:off x="405274" y="455175"/>
            <a:ext cx="8530381" cy="542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3200" dirty="0"/>
              <a:t>HALLAZGOS EN COBRANZA DOMICILIADA</a:t>
            </a:r>
          </a:p>
        </p:txBody>
      </p:sp>
      <p:sp>
        <p:nvSpPr>
          <p:cNvPr id="2" name="object 18">
            <a:extLst>
              <a:ext uri="{FF2B5EF4-FFF2-40B4-BE49-F238E27FC236}">
                <a16:creationId xmlns:a16="http://schemas.microsoft.com/office/drawing/2014/main" id="{BB66FE7F-D18D-FEE9-3C65-16EF95CCB7D4}"/>
              </a:ext>
            </a:extLst>
          </p:cNvPr>
          <p:cNvSpPr txBox="1"/>
          <p:nvPr/>
        </p:nvSpPr>
        <p:spPr>
          <a:xfrm>
            <a:off x="976589" y="1945911"/>
            <a:ext cx="4139421" cy="3443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875" marR="5080">
              <a:spcBef>
                <a:spcPts val="1570"/>
              </a:spcBef>
            </a:pP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La efectividad en el segundo pago es crítica para poder pronosticar el comportamiento del crédito en el futuro.  Estadísticamente los créditos a los que no se les pudo cobrar el segundo pago, tienen una probabilidad </a:t>
            </a:r>
            <a:r>
              <a:rPr lang="es-MX" b="1" dirty="0">
                <a:solidFill>
                  <a:srgbClr val="0275B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5 veces mayor </a:t>
            </a: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de ser quebrantados que lo normal.</a:t>
            </a:r>
          </a:p>
          <a:p>
            <a:pPr marL="15875" marR="5080">
              <a:spcBef>
                <a:spcPts val="1570"/>
              </a:spcBef>
            </a:pPr>
            <a:endParaRPr lang="es-MX" sz="1600" b="0" i="0" dirty="0">
              <a:solidFill>
                <a:srgbClr val="646B6B"/>
              </a:solidFill>
              <a:effectLst/>
              <a:latin typeface="fontSerif"/>
            </a:endParaRPr>
          </a:p>
          <a:p>
            <a:pPr marL="15875" marR="5080">
              <a:spcBef>
                <a:spcPts val="1570"/>
              </a:spcBef>
            </a:pP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La </a:t>
            </a:r>
            <a:r>
              <a:rPr lang="es-MX" b="1" dirty="0">
                <a:solidFill>
                  <a:srgbClr val="0275B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efectividad en este segundo pago </a:t>
            </a: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es muy volátil por lo que se infiere que el resultado de la cobranza depende más del esfuerzo individual que de una estrategia específica.</a:t>
            </a: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A0759792-8DFD-B1F1-4206-5BD63233E2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4574277"/>
              </p:ext>
            </p:extLst>
          </p:nvPr>
        </p:nvGraphicFramePr>
        <p:xfrm>
          <a:off x="5671596" y="1475600"/>
          <a:ext cx="5960504" cy="3906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object 18">
            <a:extLst>
              <a:ext uri="{FF2B5EF4-FFF2-40B4-BE49-F238E27FC236}">
                <a16:creationId xmlns:a16="http://schemas.microsoft.com/office/drawing/2014/main" id="{DFDFAAF4-68FA-F79F-F0EA-821B7BC8BB13}"/>
              </a:ext>
            </a:extLst>
          </p:cNvPr>
          <p:cNvSpPr txBox="1"/>
          <p:nvPr/>
        </p:nvSpPr>
        <p:spPr>
          <a:xfrm>
            <a:off x="559900" y="1910960"/>
            <a:ext cx="416689" cy="57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875" marR="5080" algn="ctr">
              <a:spcBef>
                <a:spcPts val="1570"/>
              </a:spcBef>
            </a:pPr>
            <a:r>
              <a:rPr lang="es-MX" sz="3600" b="1" i="0" dirty="0">
                <a:solidFill>
                  <a:srgbClr val="0275BE"/>
                </a:solidFill>
                <a:effectLst/>
                <a:latin typeface="fontSerif"/>
              </a:rPr>
              <a:t>1</a:t>
            </a: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07B81A11-6DEF-74A5-793C-5BC444DCF4FE}"/>
              </a:ext>
            </a:extLst>
          </p:cNvPr>
          <p:cNvSpPr txBox="1"/>
          <p:nvPr/>
        </p:nvSpPr>
        <p:spPr>
          <a:xfrm>
            <a:off x="559900" y="4090076"/>
            <a:ext cx="416689" cy="57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875" marR="5080" algn="ctr">
              <a:spcBef>
                <a:spcPts val="1570"/>
              </a:spcBef>
            </a:pPr>
            <a:r>
              <a:rPr lang="es-MX" sz="3600" b="1" i="0" dirty="0">
                <a:solidFill>
                  <a:srgbClr val="0275BE"/>
                </a:solidFill>
                <a:effectLst/>
                <a:latin typeface="fontSerif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8638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E227C0-7748-1858-245C-3B9FB6A58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FFD0A00-2E45-3267-1987-46D2DE7DB82D}"/>
              </a:ext>
            </a:extLst>
          </p:cNvPr>
          <p:cNvSpPr txBox="1"/>
          <p:nvPr/>
        </p:nvSpPr>
        <p:spPr>
          <a:xfrm>
            <a:off x="8019535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DAFD92-CAB3-0616-B145-565290178D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708" y="225215"/>
            <a:ext cx="2669060" cy="656931"/>
          </a:xfrm>
          <a:prstGeom prst="rect">
            <a:avLst/>
          </a:prstGeom>
        </p:spPr>
      </p:pic>
      <p:sp>
        <p:nvSpPr>
          <p:cNvPr id="5" name="TÍTULO">
            <a:extLst>
              <a:ext uri="{FF2B5EF4-FFF2-40B4-BE49-F238E27FC236}">
                <a16:creationId xmlns:a16="http://schemas.microsoft.com/office/drawing/2014/main" id="{05FD6404-80B2-DFA0-7945-F7D914C8E2FF}"/>
              </a:ext>
            </a:extLst>
          </p:cNvPr>
          <p:cNvSpPr txBox="1"/>
          <p:nvPr/>
        </p:nvSpPr>
        <p:spPr>
          <a:xfrm>
            <a:off x="405274" y="455175"/>
            <a:ext cx="8530381" cy="542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4748" tIns="24748" rIns="24748" bIns="24748" anchor="ctr">
            <a:spAutoFit/>
          </a:bodyPr>
          <a:lstStyle>
            <a:lvl1pPr algn="l">
              <a:defRPr sz="6000" b="1">
                <a:solidFill>
                  <a:srgbClr val="14448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ES" sz="3200" dirty="0"/>
              <a:t>HALLAZGOS EN COBRANZA DOMICILIADA</a:t>
            </a:r>
          </a:p>
        </p:txBody>
      </p:sp>
      <p:sp>
        <p:nvSpPr>
          <p:cNvPr id="2" name="object 18">
            <a:extLst>
              <a:ext uri="{FF2B5EF4-FFF2-40B4-BE49-F238E27FC236}">
                <a16:creationId xmlns:a16="http://schemas.microsoft.com/office/drawing/2014/main" id="{5A4702FC-F9C3-3C78-621F-EDBE8E803C5B}"/>
              </a:ext>
            </a:extLst>
          </p:cNvPr>
          <p:cNvSpPr txBox="1"/>
          <p:nvPr/>
        </p:nvSpPr>
        <p:spPr>
          <a:xfrm>
            <a:off x="976589" y="1945911"/>
            <a:ext cx="4451938" cy="270522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875" marR="5080">
              <a:spcBef>
                <a:spcPts val="1570"/>
              </a:spcBef>
            </a:pP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No importando el resultado de la cobranza, las comisiones pagadas por mes no varían, están en un rango promedio de </a:t>
            </a:r>
            <a:r>
              <a:rPr lang="es-MX" b="1" dirty="0">
                <a:solidFill>
                  <a:srgbClr val="0275B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 Millón </a:t>
            </a: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de pesos mensuales.  Esto indica que en la ejecución de la cobranza no se están aplicando estrategias sino más bien un enfoque de ejecutar masivamente los intentos de cobro.</a:t>
            </a:r>
          </a:p>
          <a:p>
            <a:pPr marL="15875" marR="5080">
              <a:spcBef>
                <a:spcPts val="1570"/>
              </a:spcBef>
            </a:pPr>
            <a:endParaRPr lang="es-MX" sz="1600" b="0" i="0" dirty="0">
              <a:solidFill>
                <a:srgbClr val="646B6B"/>
              </a:solidFill>
              <a:effectLst/>
              <a:latin typeface="fontSerif"/>
            </a:endParaRPr>
          </a:p>
          <a:p>
            <a:pPr marL="15875" marR="5080">
              <a:spcBef>
                <a:spcPts val="1570"/>
              </a:spcBef>
            </a:pPr>
            <a:r>
              <a:rPr lang="es-MX" sz="1600" b="0" i="0" dirty="0">
                <a:solidFill>
                  <a:srgbClr val="646B6B"/>
                </a:solidFill>
                <a:effectLst/>
                <a:latin typeface="fontSerif"/>
              </a:rPr>
              <a:t>Históricamente, si un crédito ya no se puede cobrar el quinto pago, ese crédito ya no se recupera.</a:t>
            </a:r>
          </a:p>
        </p:txBody>
      </p:sp>
      <p:sp>
        <p:nvSpPr>
          <p:cNvPr id="8" name="object 18">
            <a:extLst>
              <a:ext uri="{FF2B5EF4-FFF2-40B4-BE49-F238E27FC236}">
                <a16:creationId xmlns:a16="http://schemas.microsoft.com/office/drawing/2014/main" id="{8ED7FD24-63B3-15B9-DAB6-A9AC24093DF0}"/>
              </a:ext>
            </a:extLst>
          </p:cNvPr>
          <p:cNvSpPr txBox="1"/>
          <p:nvPr/>
        </p:nvSpPr>
        <p:spPr>
          <a:xfrm>
            <a:off x="559900" y="1910960"/>
            <a:ext cx="416689" cy="57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875" marR="5080" algn="ctr">
              <a:spcBef>
                <a:spcPts val="1570"/>
              </a:spcBef>
            </a:pPr>
            <a:r>
              <a:rPr lang="es-MX" sz="3600" b="1" i="0" dirty="0">
                <a:solidFill>
                  <a:srgbClr val="0275BE"/>
                </a:solidFill>
                <a:effectLst/>
                <a:latin typeface="fontSerif"/>
              </a:rPr>
              <a:t>3</a:t>
            </a: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9602C0BD-4977-60D2-F94C-7A7B3DF17266}"/>
              </a:ext>
            </a:extLst>
          </p:cNvPr>
          <p:cNvSpPr txBox="1"/>
          <p:nvPr/>
        </p:nvSpPr>
        <p:spPr>
          <a:xfrm>
            <a:off x="559899" y="4018273"/>
            <a:ext cx="416689" cy="57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875" marR="5080" algn="ctr">
              <a:spcBef>
                <a:spcPts val="1570"/>
              </a:spcBef>
            </a:pPr>
            <a:r>
              <a:rPr lang="es-MX" sz="3600" b="1" i="0" dirty="0">
                <a:solidFill>
                  <a:srgbClr val="0275BE"/>
                </a:solidFill>
                <a:effectLst/>
                <a:latin typeface="fontSerif"/>
              </a:rPr>
              <a:t>4</a:t>
            </a:r>
          </a:p>
        </p:txBody>
      </p:sp>
      <p:grpSp>
        <p:nvGrpSpPr>
          <p:cNvPr id="3" name="object 15">
            <a:extLst>
              <a:ext uri="{FF2B5EF4-FFF2-40B4-BE49-F238E27FC236}">
                <a16:creationId xmlns:a16="http://schemas.microsoft.com/office/drawing/2014/main" id="{7C006CFD-1DF2-C1F2-405E-ED995ACE7C28}"/>
              </a:ext>
            </a:extLst>
          </p:cNvPr>
          <p:cNvGrpSpPr/>
          <p:nvPr/>
        </p:nvGrpSpPr>
        <p:grpSpPr>
          <a:xfrm>
            <a:off x="6409629" y="2081049"/>
            <a:ext cx="4592877" cy="2814712"/>
            <a:chOff x="1038843" y="1442018"/>
            <a:chExt cx="8716645" cy="4883150"/>
          </a:xfrm>
        </p:grpSpPr>
        <p:pic>
          <p:nvPicPr>
            <p:cNvPr id="4" name="object 16">
              <a:extLst>
                <a:ext uri="{FF2B5EF4-FFF2-40B4-BE49-F238E27FC236}">
                  <a16:creationId xmlns:a16="http://schemas.microsoft.com/office/drawing/2014/main" id="{1675E1B9-20A5-D3AB-263D-E0AFA5F26A7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8843" y="1442018"/>
              <a:ext cx="8716387" cy="4882573"/>
            </a:xfrm>
            <a:prstGeom prst="rect">
              <a:avLst/>
            </a:prstGeom>
          </p:spPr>
        </p:pic>
        <p:pic>
          <p:nvPicPr>
            <p:cNvPr id="10" name="object 17">
              <a:extLst>
                <a:ext uri="{FF2B5EF4-FFF2-40B4-BE49-F238E27FC236}">
                  <a16:creationId xmlns:a16="http://schemas.microsoft.com/office/drawing/2014/main" id="{BFD5C70F-AE28-09F2-D944-A8E66B42232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2559" y="6220711"/>
              <a:ext cx="2712681" cy="103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4240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4779</TotalTime>
  <Words>899</Words>
  <Application>Microsoft Office PowerPoint</Application>
  <PresentationFormat>Widescreen</PresentationFormat>
  <Paragraphs>114</Paragraphs>
  <Slides>18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 Alejandro Villanueva Fernandez de Castro</dc:creator>
  <cp:lastModifiedBy>Isaac Asaf Garcia Davila</cp:lastModifiedBy>
  <cp:revision>51</cp:revision>
  <dcterms:created xsi:type="dcterms:W3CDTF">2024-03-08T19:05:13Z</dcterms:created>
  <dcterms:modified xsi:type="dcterms:W3CDTF">2025-05-24T22:26:28Z</dcterms:modified>
</cp:coreProperties>
</file>